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76" r:id="rId4"/>
    <p:sldId id="277" r:id="rId5"/>
    <p:sldId id="278" r:id="rId6"/>
    <p:sldId id="271" r:id="rId7"/>
    <p:sldId id="259" r:id="rId8"/>
    <p:sldId id="273" r:id="rId9"/>
    <p:sldId id="260" r:id="rId10"/>
    <p:sldId id="280" r:id="rId11"/>
    <p:sldId id="285" r:id="rId12"/>
    <p:sldId id="287" r:id="rId13"/>
    <p:sldId id="283" r:id="rId14"/>
    <p:sldId id="284" r:id="rId15"/>
    <p:sldId id="274" r:id="rId16"/>
    <p:sldId id="279" r:id="rId17"/>
    <p:sldId id="265" r:id="rId18"/>
    <p:sldId id="264" r:id="rId19"/>
    <p:sldId id="282" r:id="rId20"/>
    <p:sldId id="288" r:id="rId2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Mullineaux" initials="MM" lastIdx="3" clrIdx="0"/>
  <p:cmAuthor id="1" name="ITG" initials="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6696" autoAdjust="0"/>
  </p:normalViewPr>
  <p:slideViewPr>
    <p:cSldViewPr>
      <p:cViewPr varScale="1">
        <p:scale>
          <a:sx n="83" d="100"/>
          <a:sy n="83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66F75-9DC2-4DDC-8205-C733DCF3721F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FACBB-09CB-4ECE-9301-C9C41F239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50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BBAC-0200-4029-8E9A-7094E0EFC43A}" type="datetimeFigureOut">
              <a:rPr lang="en-US" smtClean="0"/>
              <a:pPr/>
              <a:t>6/3/2015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A4E11-EE1A-48F0-BEC9-E85682EA7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I will be presenting on Transition Services for children who experience disability.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05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s</a:t>
            </a:r>
            <a:r>
              <a:rPr lang="en-US" dirty="0" smtClean="0"/>
              <a:t>ample</a:t>
            </a:r>
            <a:r>
              <a:rPr lang="en-US" baseline="0" dirty="0" smtClean="0"/>
              <a:t> questions from the survey I created and we will go over the majority of them when I discuss the results.</a:t>
            </a:r>
          </a:p>
          <a:p>
            <a:r>
              <a:rPr lang="en-US" baseline="0" dirty="0" smtClean="0"/>
              <a:t>(Email handout to MLC for printing)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interviews I conducted, I found that: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68% of the families said they had not thought of transition before this appointment.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75% of the families remembered receiving the guide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of these families,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 of them took it home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90% said it was helpful, and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67% reviewed it again after the appointment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12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68% of them said they knew who to talk to in order to access supports because of the information they received from their appointment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56% of the families rated their experience as excellent, 25% as very good, and 18% as good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all participants either agreed or strongly agree that the discussion of transition was helpful and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87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found that the majority of parents felt overwhelmed with transition and chose to deal with it when they were faced with the issue directly.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another upsetting theme was that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parents who were ready to act on transition prior to the appointment,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of them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felt like they had inadequate resources and supports. As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parent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stated,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 have been thinking about it since my daughter was 14, but no one would help 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."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18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conversations I had with parents during these interviews, I felt these first four quotes were very impactful and truly captured the struggle that parents face when dealing with these issues; and this last quote I believe displays how important appropriate transition services are and the positive impact they can have.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1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result of the feedback from families and the positive response of providers wanting more information, myself and another trainee have begun organizing and coordinated a transition resource fair that will also include a series of presentations.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free event will emphasize a holistic approach to transition for young people who experience disability.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will take place at the Collaborative Life Sciences Building, which houses three universities including OHSU and will offer free accessible parking, free lunch provided by a local business, and a Transition Resource Guide.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Also, attendees who choose to participate in our passport game will be entered into a raffle for fun prizes.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</a:t>
            </a:r>
            <a:r>
              <a:rPr lang="en-US" baseline="0" dirty="0" smtClean="0"/>
              <a:t>decided to call it Passport to a Healthy Future </a:t>
            </a:r>
            <a:r>
              <a:rPr lang="en-US" baseline="0" dirty="0" smtClean="0">
                <a:sym typeface="Wingdings" pitchFamily="2" charset="2"/>
              </a:rPr>
              <a:t>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This event will provide: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Education on a variety of topics related to transition;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Access to community resources;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Connections with service providers and community programs; and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Information on health and wellness resources for youth and families</a:t>
            </a:r>
          </a:p>
          <a:p>
            <a:pPr>
              <a:buFont typeface="Arial" pitchFamily="34" charset="0"/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baseline="0" dirty="0" smtClean="0"/>
              <a:t>The seminar topics will include: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Healthcare;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Guardianship and Insurance; Special Needs Trust; </a:t>
            </a:r>
            <a:r>
              <a:rPr lang="en-US" sz="1200" baseline="0" dirty="0" smtClean="0">
                <a:solidFill>
                  <a:schemeClr val="tx1"/>
                </a:solidFill>
              </a:rPr>
              <a:t>Em</a:t>
            </a:r>
            <a:r>
              <a:rPr lang="en-US" sz="1200" dirty="0" smtClean="0">
                <a:solidFill>
                  <a:schemeClr val="tx1"/>
                </a:solidFill>
              </a:rPr>
              <a:t>ployment</a:t>
            </a:r>
            <a:r>
              <a:rPr lang="en-US" sz="1200" baseline="0" dirty="0" smtClean="0">
                <a:solidFill>
                  <a:schemeClr val="tx1"/>
                </a:solidFill>
              </a:rPr>
              <a:t> (because n</a:t>
            </a:r>
            <a:r>
              <a:rPr lang="en-US" sz="1200" dirty="0" smtClean="0">
                <a:solidFill>
                  <a:schemeClr val="tx1"/>
                </a:solidFill>
              </a:rPr>
              <a:t>avigating Voc Rehab and DD Services can be very difficult to manage); Special Education; Self-Empowerment; and Sexual Health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Each speaker will be an expert in their field. For example we will have a physician from the Spina Bifida clinic presenting on health care; a lawyer from Disability Rights Oregon presenting on Guardianship and the Trust; a case coordinator from VR will be speaking about employment; a representative from Planned Parenthood speaking about sexual health; and FACT Oregon will be addressing Special Education.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14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itchFamily="34" charset="0"/>
                <a:cs typeface="Arial" pitchFamily="34" charset="0"/>
              </a:rPr>
              <a:t>Our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long term goal is to develop a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Transition Clinic at OHSU Portland: The central purpose of the clinic would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to improve the healthcare outcomes for adolescents with disabilities by incorporating early assessment and transition planning through an interdisciplinary clinic. </a:t>
            </a:r>
            <a:r>
              <a:rPr lang="en-US" altLang="en-US" dirty="0" smtClean="0">
                <a:latin typeface="+mn-lt"/>
                <a:cs typeface="+mn-cs"/>
              </a:rPr>
              <a:t>T</a:t>
            </a:r>
            <a:r>
              <a:rPr lang="en-US" dirty="0" smtClean="0"/>
              <a:t>his will not</a:t>
            </a:r>
            <a:r>
              <a:rPr lang="en-US" baseline="0" dirty="0" smtClean="0"/>
              <a:t> be </a:t>
            </a:r>
            <a:r>
              <a:rPr lang="en-US" dirty="0" smtClean="0"/>
              <a:t>a diagnostic assessment clinic, but rather a transition assessment clinic,</a:t>
            </a:r>
            <a:r>
              <a:rPr lang="en-US" baseline="0" dirty="0" smtClean="0"/>
              <a:t> which will include: </a:t>
            </a:r>
            <a:r>
              <a:rPr lang="en-US" dirty="0" smtClean="0"/>
              <a:t>Medical, Adaptive,</a:t>
            </a:r>
            <a:r>
              <a:rPr lang="en-US" baseline="0" dirty="0" smtClean="0"/>
              <a:t> and </a:t>
            </a:r>
            <a:r>
              <a:rPr lang="en-US" dirty="0" smtClean="0"/>
              <a:t>Educational assessments</a:t>
            </a:r>
          </a:p>
          <a:p>
            <a:endParaRPr lang="en-US" dirty="0" smtClean="0"/>
          </a:p>
          <a:p>
            <a:r>
              <a:rPr lang="en-US" dirty="0" smtClean="0"/>
              <a:t>Define Interdisciplinary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73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</a:t>
            </a:r>
            <a:r>
              <a:rPr lang="en-US" baseline="0" dirty="0" smtClean="0"/>
              <a:t> taken a couple months ago at the 2015 Polar Plunge event; this year it was dedicated to the Special Olympics.</a:t>
            </a:r>
          </a:p>
          <a:p>
            <a:r>
              <a:rPr lang="en-US" baseline="0" dirty="0" smtClean="0"/>
              <a:t>This is my best friend Trozell, her uncle, and her 21 year old cousin, Shelby who swims for the Special Olympics.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I will tell you... The water. Was. Cold!! And especially cold for me because I am from Florida.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 you </a:t>
            </a:r>
            <a:r>
              <a:rPr lang="en-US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7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Care Transition is defined as the purposeful and planned process of moving from pediatric to adult health care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Virginia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Heath identifies that Children with Special Health Care Needs have a variety of complex heath care needs and, as a result, are at an increased risk of poverty, abuse, unemployment, and limited social experiences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being said, successful Health Care Transition is necessary in order to mitigate these risk factors and optimize each child’s health potential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5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2014 the </a:t>
            </a:r>
            <a:r>
              <a:rPr lang="en-US" sz="1200" dirty="0" smtClean="0">
                <a:solidFill>
                  <a:schemeClr val="tx1"/>
                </a:solidFill>
              </a:rPr>
              <a:t>Agency for Healthcare Research and Quality found that [read</a:t>
            </a:r>
            <a:r>
              <a:rPr lang="en-US" sz="1200" baseline="0" dirty="0" smtClean="0">
                <a:solidFill>
                  <a:schemeClr val="tx1"/>
                </a:solidFill>
              </a:rPr>
              <a:t> slide]</a:t>
            </a:r>
          </a:p>
          <a:p>
            <a:r>
              <a:rPr lang="en-US" sz="1200" baseline="0" dirty="0" smtClean="0">
                <a:solidFill>
                  <a:schemeClr val="tx1"/>
                </a:solidFill>
              </a:rPr>
              <a:t>And despite this, [read slide]</a:t>
            </a:r>
            <a:endParaRPr lang="en-US" dirty="0" smtClean="0"/>
          </a:p>
          <a:p>
            <a:r>
              <a:rPr lang="en-US" dirty="0" smtClean="0"/>
              <a:t>The Maternal and</a:t>
            </a:r>
            <a:r>
              <a:rPr lang="en-US" baseline="0" dirty="0" smtClean="0"/>
              <a:t> Child Health Bureau found that unsuccessful transition could be a result of </a:t>
            </a:r>
            <a:r>
              <a:rPr lang="en-US" sz="1200" baseline="0" dirty="0" smtClean="0">
                <a:solidFill>
                  <a:schemeClr val="tx1"/>
                </a:solidFill>
              </a:rPr>
              <a:t>t</a:t>
            </a:r>
            <a:r>
              <a:rPr lang="en-US" sz="1200" dirty="0" smtClean="0">
                <a:solidFill>
                  <a:schemeClr val="tx1"/>
                </a:solidFill>
              </a:rPr>
              <a:t>he majority of providers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not writing clear transition plans, not directing families to resources that facilitate transition, and/or</a:t>
            </a:r>
            <a:r>
              <a:rPr lang="en-US" sz="1200" baseline="0" dirty="0" smtClean="0">
                <a:solidFill>
                  <a:schemeClr val="tx1"/>
                </a:solidFill>
              </a:rPr>
              <a:t> not</a:t>
            </a:r>
            <a:r>
              <a:rPr lang="en-US" sz="1200" dirty="0" smtClean="0">
                <a:solidFill>
                  <a:schemeClr val="tx1"/>
                </a:solidFill>
              </a:rPr>
              <a:t> identifying providers who were comfortable caring for transition-aged youth who experienced disability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7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0" dirty="0" smtClean="0">
                <a:latin typeface="+mn-lt"/>
              </a:rPr>
              <a:t>In</a:t>
            </a:r>
            <a:r>
              <a:rPr lang="en-US" sz="2400" i="0" baseline="0" dirty="0" smtClean="0">
                <a:latin typeface="+mn-lt"/>
              </a:rPr>
              <a:t> order to address th</a:t>
            </a:r>
            <a:r>
              <a:rPr lang="en-US" sz="2400" i="0" dirty="0" smtClean="0">
                <a:latin typeface="+mn-lt"/>
              </a:rPr>
              <a:t>e rising concern of healthcare</a:t>
            </a:r>
            <a:r>
              <a:rPr lang="en-US" sz="2400" i="0" baseline="0" dirty="0" smtClean="0">
                <a:latin typeface="+mn-lt"/>
              </a:rPr>
              <a:t> transition services, the </a:t>
            </a:r>
            <a:r>
              <a:rPr lang="en-US" sz="2400" i="0" dirty="0" smtClean="0">
                <a:latin typeface="+mn-lt"/>
              </a:rPr>
              <a:t>American Academy of Pediatrics did state that they </a:t>
            </a:r>
            <a:r>
              <a:rPr lang="en-US" sz="2400" dirty="0" smtClean="0"/>
              <a:t>acknowledge that physicians have an important role in facilitating transitions for those who are least likely to do it successfully on their own. And because of this,</a:t>
            </a:r>
            <a:r>
              <a:rPr lang="en-US" sz="2400" baseline="0" dirty="0" smtClean="0"/>
              <a:t> have </a:t>
            </a:r>
            <a:r>
              <a:rPr lang="en-US" sz="2400" i="0" dirty="0" smtClean="0">
                <a:latin typeface="+mn-lt"/>
              </a:rPr>
              <a:t>issued a policy statement with the goals to:</a:t>
            </a:r>
          </a:p>
          <a:p>
            <a:pPr marL="457200" indent="-457200">
              <a:spcBef>
                <a:spcPct val="50000"/>
              </a:spcBef>
              <a:buAutoNum type="arabicParenR"/>
              <a:defRPr/>
            </a:pPr>
            <a:r>
              <a:rPr lang="en-US" sz="2400" dirty="0" smtClean="0">
                <a:latin typeface="+mn-lt"/>
              </a:rPr>
              <a:t>understand the rationale for transition from child-oriented to adult-oriented health care; </a:t>
            </a:r>
          </a:p>
          <a:p>
            <a:pPr marL="457200" indent="-457200">
              <a:spcBef>
                <a:spcPct val="50000"/>
              </a:spcBef>
              <a:buAutoNum type="arabicParenR"/>
              <a:defRPr/>
            </a:pPr>
            <a:r>
              <a:rPr lang="en-US" sz="2400" dirty="0" smtClean="0">
                <a:latin typeface="+mn-lt"/>
              </a:rPr>
              <a:t>have the knowledge and skills to facilitate that process; and</a:t>
            </a:r>
          </a:p>
          <a:p>
            <a:pPr marL="457200" indent="-457200">
              <a:spcBef>
                <a:spcPct val="50000"/>
              </a:spcBef>
              <a:buAutoNum type="arabicParenR"/>
              <a:defRPr/>
            </a:pPr>
            <a:r>
              <a:rPr lang="en-US" sz="2400" dirty="0" smtClean="0">
                <a:latin typeface="+mn-lt"/>
              </a:rPr>
              <a:t>know if, how, and when transfer of care is indicated. </a:t>
            </a:r>
          </a:p>
          <a:p>
            <a:pPr>
              <a:spcBef>
                <a:spcPct val="50000"/>
              </a:spcBef>
              <a:defRPr/>
            </a:pPr>
            <a:endParaRPr lang="en-US" sz="2400" dirty="0" smtClean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latin typeface="+mn-lt"/>
              </a:rPr>
              <a:t>It is the first step for the medical profession to maximize lifelong functioning and potential through the provision of uninterrupted health care services as the individual moves from adolescence to adulthood.</a:t>
            </a:r>
            <a:endParaRPr lang="en-US" sz="2400" i="1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2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b="0" dirty="0" smtClean="0"/>
              <a:t>Because</a:t>
            </a:r>
            <a:r>
              <a:rPr lang="en-US" sz="2400" b="0" baseline="0" dirty="0" smtClean="0"/>
              <a:t> of the apparent national need for improved transition services, in 2011 OHSU established a </a:t>
            </a:r>
            <a:r>
              <a:rPr lang="en-US" sz="2400" b="0" dirty="0" smtClean="0"/>
              <a:t>Transition</a:t>
            </a:r>
            <a:r>
              <a:rPr lang="en-US" sz="2400" b="0" baseline="0" dirty="0" smtClean="0"/>
              <a:t> Committee.</a:t>
            </a:r>
          </a:p>
          <a:p>
            <a:r>
              <a:rPr lang="en-US" sz="2400" b="0" baseline="0" dirty="0" smtClean="0"/>
              <a:t>Their main goal was to conduct a transition needs assessment within four clinics:</a:t>
            </a:r>
            <a:endParaRPr lang="en-US" sz="2400" b="1" baseline="0" dirty="0" smtClean="0"/>
          </a:p>
          <a:p>
            <a:pPr>
              <a:buFont typeface="Arial" pitchFamily="34" charset="0"/>
              <a:buChar char="•"/>
            </a:pPr>
            <a:r>
              <a:rPr lang="en-US" sz="2400" baseline="0" dirty="0" smtClean="0"/>
              <a:t>Spina Bifida; LEND; Neurodevelopment; and Down Syndrome </a:t>
            </a:r>
          </a:p>
          <a:p>
            <a:pPr>
              <a:buFont typeface="Arial" pitchFamily="34" charset="0"/>
              <a:buNone/>
            </a:pPr>
            <a:endParaRPr lang="en-US" sz="2400" baseline="0" dirty="0" smtClean="0"/>
          </a:p>
          <a:p>
            <a:pPr>
              <a:buFont typeface="Arial" pitchFamily="34" charset="0"/>
              <a:buNone/>
            </a:pPr>
            <a:r>
              <a:rPr lang="en-US" sz="2400" baseline="0" dirty="0" smtClean="0"/>
              <a:t>They surveyed providers with three major purposes: 1) they wanted to identify what was currently being done to serve transition age youth who were attending our clinics; 2) to identify perceived barriers to providing appropriate transition services; and 3) to determine how we can improve transition services and how can we be helpful to providers in delivering those services. </a:t>
            </a:r>
          </a:p>
          <a:p>
            <a:pPr>
              <a:buFont typeface="Arial" pitchFamily="34" charset="0"/>
              <a:buNone/>
            </a:pPr>
            <a:r>
              <a:rPr lang="en-US" sz="2400" baseline="0" dirty="0" smtClean="0"/>
              <a:t>The results of the survey indicated that [read slide]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95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 typeface="+mj-lt"/>
              <a:buNone/>
            </a:pPr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 the results of this survey, the transition committee responded by these four measures: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+mj-lt"/>
              <a:buNone/>
            </a:pPr>
            <a:endParaRPr lang="en-US" altLang="en-US" b="1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 To identify the percentage of transition age clients: And o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f the</a:t>
            </a:r>
            <a:r>
              <a:rPr lang="en-US" b="0" baseline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3,039 visits between July 2013 and January 2014, 12 % (or 395) were youth in the transition age range of 12 – 26.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en-US" b="0" i="0" dirty="0" smtClean="0">
                <a:latin typeface="Arial" pitchFamily="34" charset="0"/>
                <a:cs typeface="Arial" pitchFamily="34" charset="0"/>
              </a:rPr>
              <a:t>2. To create a policy that states that transition </a:t>
            </a:r>
            <a:r>
              <a:rPr lang="en-US" altLang="en-US" sz="1200" i="0" dirty="0" smtClean="0">
                <a:solidFill>
                  <a:srgbClr val="333333"/>
                </a:solidFill>
                <a:latin typeface="Calibri" pitchFamily="34" charset="0"/>
              </a:rPr>
              <a:t>services will include provision of resources, dialogue with professionals, and</a:t>
            </a:r>
            <a:r>
              <a:rPr lang="en-US" altLang="en-US" sz="1200" i="0" baseline="0" dirty="0" smtClean="0">
                <a:solidFill>
                  <a:srgbClr val="333333"/>
                </a:solidFill>
                <a:latin typeface="Calibri" pitchFamily="34" charset="0"/>
              </a:rPr>
              <a:t> </a:t>
            </a:r>
            <a:r>
              <a:rPr lang="en-US" altLang="en-US" sz="1200" i="0" dirty="0" smtClean="0">
                <a:solidFill>
                  <a:srgbClr val="333333"/>
                </a:solidFill>
                <a:latin typeface="Calibri" pitchFamily="34" charset="0"/>
              </a:rPr>
              <a:t>transition-based assessment and planning</a:t>
            </a:r>
            <a:r>
              <a:rPr lang="en-US" altLang="en-US" sz="1200" i="0" dirty="0" smtClean="0">
                <a:solidFill>
                  <a:srgbClr val="333333"/>
                </a:solidFill>
              </a:rPr>
              <a:t>.</a:t>
            </a:r>
            <a:endParaRPr lang="en-US" altLang="en-US" b="0" i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To b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uild community network capacity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by l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earning about transition statewide programs and practices.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+mj-lt"/>
              <a:buNone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And 4.</a:t>
            </a:r>
            <a:r>
              <a:rPr lang="en-US" alt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develop</a:t>
            </a:r>
            <a:r>
              <a:rPr lang="en-US" alt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t</a:t>
            </a:r>
            <a:r>
              <a:rPr lang="en-US" alt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ransition resource</a:t>
            </a:r>
            <a:r>
              <a:rPr lang="en-US" alt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guide to give to families and </a:t>
            </a:r>
            <a:r>
              <a:rPr lang="en-US" alt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“best practice” alerts for</a:t>
            </a:r>
            <a:r>
              <a:rPr lang="en-US" alt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providers. </a:t>
            </a:r>
            <a:endParaRPr lang="en-US" alt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4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resources guide that was created, which </a:t>
            </a:r>
            <a:r>
              <a:rPr lang="en-US" dirty="0" smtClean="0"/>
              <a:t>offers: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Suggestions on self-empowerment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Taking control of your healthcare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Guidance for parents on ways</a:t>
            </a:r>
            <a:r>
              <a:rPr lang="en-US" baseline="0" dirty="0" smtClean="0"/>
              <a:t> to interact with their children and what to ask their providers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Contact</a:t>
            </a:r>
            <a:r>
              <a:rPr lang="en-US" baseline="0" dirty="0" smtClean="0"/>
              <a:t> information for state and local agencies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10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pitchFamily="34" charset="0"/>
                <a:cs typeface="Arial" pitchFamily="34" charset="0"/>
              </a:rPr>
              <a:t>The BPA for providers was implemented</a:t>
            </a:r>
            <a:r>
              <a:rPr lang="en-US" altLang="en-US" baseline="0" dirty="0" smtClean="0">
                <a:latin typeface="Arial" pitchFamily="34" charset="0"/>
                <a:cs typeface="Arial" pitchFamily="34" charset="0"/>
              </a:rPr>
              <a:t> in the same f</a:t>
            </a: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our clinics: </a:t>
            </a:r>
          </a:p>
          <a:p>
            <a:endParaRPr lang="en-US" alt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The BPA appears</a:t>
            </a:r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for any scheduled face-to-face visits </a:t>
            </a:r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for patients between the ages of 12-26, and at the moment it is </a:t>
            </a:r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collecting</a:t>
            </a:r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 data on:</a:t>
            </a:r>
            <a:endParaRPr lang="en-US" alt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If the </a:t>
            </a:r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Transition Guide was provided;</a:t>
            </a:r>
          </a:p>
          <a:p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altLang="en-US" b="0" baseline="0" dirty="0" smtClean="0">
                <a:latin typeface="Arial" pitchFamily="34" charset="0"/>
                <a:cs typeface="Arial" pitchFamily="34" charset="0"/>
              </a:rPr>
              <a:t> it was </a:t>
            </a:r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discussed; and </a:t>
            </a:r>
          </a:p>
          <a:p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If the provider felt better equipped to discuss transition with families</a:t>
            </a:r>
          </a:p>
          <a:p>
            <a:endParaRPr lang="en-US" alt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b="0" dirty="0" smtClean="0">
                <a:latin typeface="Arial" pitchFamily="34" charset="0"/>
                <a:cs typeface="Arial" pitchFamily="34" charset="0"/>
              </a:rPr>
              <a:t>This is monitored through </a:t>
            </a:r>
            <a:r>
              <a:rPr lang="en-US" altLang="en-US" sz="1200" dirty="0" smtClean="0">
                <a:solidFill>
                  <a:schemeClr val="tx1"/>
                </a:solidFill>
              </a:rPr>
              <a:t>EPIC, which is an </a:t>
            </a:r>
            <a:r>
              <a:rPr lang="en-US" alt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Electronic Medical Record (EMR) system used at OHSU</a:t>
            </a:r>
            <a:endParaRPr lang="en-US" alt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22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current role within the Transition Committee and in the LEND program is to determine if the current model is effective and if families feel ready to manage transition. </a:t>
            </a:r>
          </a:p>
          <a:p>
            <a:r>
              <a:rPr lang="en-US" baseline="0" dirty="0" smtClean="0"/>
              <a:t>T</a:t>
            </a:r>
            <a:r>
              <a:rPr lang="en-US" dirty="0" smtClean="0"/>
              <a:t>his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 </a:t>
            </a:r>
            <a:r>
              <a:rPr lang="en-US" dirty="0" smtClean="0"/>
              <a:t>study is a Quality Assurance/Quality Improvement project</a:t>
            </a:r>
            <a:r>
              <a:rPr lang="en-US" baseline="0" dirty="0" smtClean="0"/>
              <a:t> </a:t>
            </a:r>
            <a:r>
              <a:rPr lang="en-US" dirty="0" smtClean="0"/>
              <a:t>to evaluate the effectiveness of the current transition model at the four</a:t>
            </a:r>
            <a:r>
              <a:rPr lang="en-US" baseline="0" dirty="0" smtClean="0"/>
              <a:t> pilot </a:t>
            </a:r>
            <a:r>
              <a:rPr lang="en-US" dirty="0" smtClean="0"/>
              <a:t>clinics from a family perspective and assess patient satisfaction.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Participants were recruited randomly from parents of transition aged youth who had a visit to one of the four clinics between the dates of January 1st, 2014 to present.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Data was collected via a short phone survey following the appointment; the first 16 to agree to be interviewed were selected. The interviews followed a set of up to 10 predetermined questions</a:t>
            </a:r>
            <a:r>
              <a:rPr lang="en-US" sz="1200" baseline="0" dirty="0" smtClean="0">
                <a:solidFill>
                  <a:schemeClr val="tx1"/>
                </a:solidFill>
              </a:rPr>
              <a:t> that identified the family’s </a:t>
            </a:r>
            <a:r>
              <a:rPr lang="en-US" sz="1200" dirty="0" smtClean="0">
                <a:solidFill>
                  <a:schemeClr val="tx1"/>
                </a:solidFill>
              </a:rPr>
              <a:t>experience of engaging in a discussion of transition with a provider during their regular appointment.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Interviews were recorded and transcribed,</a:t>
            </a:r>
            <a:r>
              <a:rPr lang="en-US" sz="1200" baseline="0" dirty="0" smtClean="0">
                <a:solidFill>
                  <a:schemeClr val="tx1"/>
                </a:solidFill>
              </a:rPr>
              <a:t> and </a:t>
            </a:r>
            <a:r>
              <a:rPr lang="en-US" sz="1200" dirty="0" smtClean="0">
                <a:solidFill>
                  <a:schemeClr val="tx1"/>
                </a:solidFill>
              </a:rPr>
              <a:t>common themes were identified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that revealed opportunities for quality improvement. </a:t>
            </a:r>
            <a:endParaRPr lang="en-US" altLang="en-US" sz="1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A4E11-EE1A-48F0-BEC9-E85682EA7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5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title_ar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4473575"/>
            <a:ext cx="6856413" cy="784225"/>
          </a:xfrm>
        </p:spPr>
        <p:txBody>
          <a:bodyPr lIns="91440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9675" y="5148263"/>
            <a:ext cx="6856413" cy="457200"/>
          </a:xfrm>
        </p:spPr>
        <p:txBody>
          <a:bodyPr wrap="none"/>
          <a:lstStyle>
            <a:lvl1pPr marL="0" indent="0">
              <a:lnSpc>
                <a:spcPts val="3200"/>
              </a:lnSpc>
              <a:spcBef>
                <a:spcPct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50813"/>
            <a:ext cx="2057400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150813"/>
            <a:ext cx="6022975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8288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text_white_art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50813"/>
            <a:ext cx="82296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625" y="6270625"/>
            <a:ext cx="3609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5763" y="6270625"/>
            <a:ext cx="752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4D4D4D"/>
                </a:solidFill>
              </a:defRPr>
            </a:lvl1pPr>
          </a:lstStyle>
          <a:p>
            <a:fld id="{204F13ED-0B5E-49A4-9AEF-4EE9186D39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7848600" cy="457200"/>
          </a:xfrm>
        </p:spPr>
        <p:txBody>
          <a:bodyPr/>
          <a:lstStyle/>
          <a:p>
            <a:r>
              <a:rPr lang="en-US" sz="3600" dirty="0" smtClean="0"/>
              <a:t>Family Perspective on Transition Services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67103" y="51155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Christine M Grosso, MS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48" y="6172200"/>
            <a:ext cx="6947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/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Health </a:t>
            </a:r>
            <a:r>
              <a:rPr lang="en-US" sz="1200" dirty="0">
                <a:solidFill>
                  <a:schemeClr val="bg1"/>
                </a:solidFill>
              </a:rPr>
              <a:t>Administration Fellow: Leadership Education in Neurodevelopmental and Related Disabilities</a:t>
            </a:r>
          </a:p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Research </a:t>
            </a:r>
            <a:r>
              <a:rPr lang="en-US" sz="1200" dirty="0">
                <a:solidFill>
                  <a:schemeClr val="bg1"/>
                </a:solidFill>
              </a:rPr>
              <a:t>support from: DHHS, HRSA, Maternal and Child Health Bureau (GCDRC0217D)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Quality Improvement Survey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828800"/>
            <a:ext cx="9296400" cy="50292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How have you used the transition guide?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Was it helpful, and how could it have been more helpful?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Did the provider talk with you about transitioning to adulthood during the appointment?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types of transition topics are important to you and your family? Did you have the opportunity to talk about them?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Did you know who to talk to after the visit if you had questions about transition?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At what age was transition first discussed?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Would you say the discussion of transition was overall helpful?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43200" y="798731"/>
            <a:ext cx="3429000" cy="3215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286000"/>
            <a:ext cx="2287740" cy="34309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228600" y="152400"/>
            <a:ext cx="4570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3366"/>
                </a:solidFill>
              </a:rPr>
              <a:t>Results of the Survey</a:t>
            </a:r>
            <a:endParaRPr lang="en-US" sz="3600" dirty="0">
              <a:solidFill>
                <a:srgbClr val="003366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3352800"/>
            <a:ext cx="3505200" cy="28611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5807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2809" y="1492727"/>
            <a:ext cx="4560191" cy="23934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7136" y="4191000"/>
            <a:ext cx="4267200" cy="21916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4630" y="1524000"/>
            <a:ext cx="2957370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04800" y="304800"/>
            <a:ext cx="6801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3366"/>
                </a:solidFill>
              </a:rPr>
              <a:t>Results of the Survey Continued</a:t>
            </a:r>
            <a:endParaRPr lang="en-US" sz="3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Common Themes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676400"/>
            <a:ext cx="8229600" cy="49530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Most of the parents: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Viewed transition as a distant issue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Felt overwhelmed with their child’s present needs that they were unable to focus on future transition needs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Important topics to parents included: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independence, socialization, emotional well-being, access to services, and finding an adult provider who understood special needs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Most families did not think about transition prior to this appointment, but for those who did, they felt like they had inadequate resources and supports to be successful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Most parents agreed that these topics should be discussed before they actually happen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Reflections from Parents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799" cy="4800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“Every time I mentioned transition to the school or case coordinator they would tell me to wait till she was older; they said I was getting ahead of myself.“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“I feel like once she graduates she is going to lose all supports and I don't know what to do."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"It seems like its 100 years in the future, it was a harsh reality to even consider it… I feel lost when it comes to all this."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"… I thought I would have more time to deal with these things later, but here we are now... I think it is really important to talk about these topics before they actually happen."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"I enjoyed the appointment tremendously. We had great resources to take back to the IEP team and now we have a good outlook in regards to her transition program.”</a:t>
            </a:r>
          </a:p>
          <a:p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819400"/>
            <a:ext cx="81534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3429000"/>
            <a:ext cx="81534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4114800"/>
            <a:ext cx="81534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5105400"/>
            <a:ext cx="81534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7013"/>
            <a:ext cx="9144000" cy="611187"/>
          </a:xfrm>
        </p:spPr>
        <p:txBody>
          <a:bodyPr/>
          <a:lstStyle/>
          <a:p>
            <a:r>
              <a:rPr lang="en-US" sz="3600" b="0" dirty="0" smtClean="0"/>
              <a:t>2015 Transition Fair</a:t>
            </a:r>
            <a:endParaRPr lang="en-US" sz="3600" b="0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2860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free event emphasizes a holistic approach to adolescent transition for young people (ages 12-26) who experience disability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event will feature community transition resources as well as a series of presentations for individuals, families, and providers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3962400"/>
            <a:ext cx="6858000" cy="2667000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-8000" b="-7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91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May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0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Passport to a Healthy Future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876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event will provide: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Education on important topics related to transitioning into adulthood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Access to community resources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Connections with service providers and community programs for transitioning youth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Information on health and wellness resources for youth and families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Topics: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Healthcare, "Transition 101"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Employment; Navigating Vocational Rehabilitation and DD Services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Special Education; Self-Empowerment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“Keeping it Real with your Patients; with Teens; with your Doctor”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Guardianship and Insurance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Special Needs Trust</a:t>
            </a:r>
          </a:p>
          <a:p>
            <a:pPr lvl="1"/>
            <a:endParaRPr lang="en-US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239000" y="914400"/>
            <a:ext cx="1879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May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On the Horizon</a:t>
            </a:r>
            <a:endParaRPr lang="en-US" sz="36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3425" y="2027237"/>
            <a:ext cx="7724775" cy="42973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Transition Clinic for all transition age clients: to </a:t>
            </a:r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 the healthcare outcomes for adolescents  who experience disabilities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25196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Interdisciplinary</a:t>
            </a:r>
          </a:p>
          <a:p>
            <a:pPr marL="425196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Mentoring</a:t>
            </a:r>
          </a:p>
          <a:p>
            <a:pPr marL="425196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Care Coordination </a:t>
            </a:r>
          </a:p>
          <a:p>
            <a:pPr marL="425196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Assessment </a:t>
            </a:r>
          </a:p>
          <a:p>
            <a:pPr marL="425196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Collaboration</a:t>
            </a:r>
          </a:p>
          <a:p>
            <a:pPr marL="425196"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Outcomes Focused</a:t>
            </a:r>
          </a:p>
          <a:p>
            <a:pPr marL="425196">
              <a:buNone/>
              <a:defRPr/>
            </a:pPr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Thank you</a:t>
            </a:r>
            <a:endParaRPr lang="en-US" sz="3600" b="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524000"/>
            <a:ext cx="4800600" cy="3810000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558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2015 Special Olympics Polar Plunge!</a:t>
            </a:r>
            <a:endParaRPr lang="en-US" sz="2400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5943600" y="2667000"/>
            <a:ext cx="2895600" cy="609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Questions?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51626" y="3348335"/>
            <a:ext cx="2844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g</a:t>
            </a:r>
            <a:r>
              <a:rPr lang="en-US" altLang="en-US" sz="2400" dirty="0" smtClean="0"/>
              <a:t>rossoc@ohsu.edu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References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53400" cy="4343400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000000"/>
                </a:solidFill>
              </a:rPr>
              <a:t>Agency for Healthcare Research and Quality (2014). </a:t>
            </a:r>
            <a:r>
              <a:rPr lang="en-US" sz="2000" i="1" dirty="0">
                <a:solidFill>
                  <a:srgbClr val="000000"/>
                </a:solidFill>
              </a:rPr>
              <a:t>Effective Health Care Program: Transition Care for Children with Special Health Needs. </a:t>
            </a:r>
            <a:r>
              <a:rPr lang="en-US" sz="2000" dirty="0">
                <a:solidFill>
                  <a:srgbClr val="000000"/>
                </a:solidFill>
              </a:rPr>
              <a:t>http://www.effectivehealthcare.ahrq.gov/ehc/products/546/1920/children-special-needs-transition-report-140617.pdf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American Academy of Pediatrics (2002). A consensus statement on health care transitions for young adults with special health care needs. </a:t>
            </a:r>
            <a:r>
              <a:rPr lang="pt-BR" sz="2000" i="1" dirty="0">
                <a:solidFill>
                  <a:srgbClr val="000000"/>
                </a:solidFill>
              </a:rPr>
              <a:t>Pediatrics, 110(6), 1304-6. </a:t>
            </a:r>
            <a:r>
              <a:rPr lang="pt-BR" sz="2000" dirty="0">
                <a:solidFill>
                  <a:srgbClr val="000000"/>
                </a:solidFill>
              </a:rPr>
              <a:t>http://www.ncbi.nlm.nih.gov/pubmed/12456949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Blum, R. W. (2002). Introduction. Improving transition for adolescents with special health care needs from pediatric to adult-centered health care. </a:t>
            </a:r>
            <a:r>
              <a:rPr lang="en-US" sz="2000" i="1" dirty="0">
                <a:solidFill>
                  <a:srgbClr val="000000"/>
                </a:solidFill>
              </a:rPr>
              <a:t>Pediatrics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i="1" dirty="0">
                <a:solidFill>
                  <a:srgbClr val="000000"/>
                </a:solidFill>
              </a:rPr>
              <a:t>110(6),1301–3. </a:t>
            </a:r>
            <a:r>
              <a:rPr lang="en-US" sz="2000" dirty="0">
                <a:solidFill>
                  <a:srgbClr val="000000"/>
                </a:solidFill>
              </a:rPr>
              <a:t>http://www.ncbi.nlm.nih.gov/pubmed/12456948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Transition Services: Introduction</a:t>
            </a:r>
            <a:r>
              <a:rPr lang="en-US" b="0" dirty="0" smtClean="0"/>
              <a:t> 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Health Care Transition (HCT) is defined as the purposeful and planned process of moving from pediatric to adult health care (Blum, 2002)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Children and Youth with Special Health Care Needs (CYSHCN) have a variety of complex heath care needs and, as a result, are at an increased risk of poverty, abuse, unemployment, and limited social experiences (Virginia Dept of Heath, 2009)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Successful HCT is necessary to mitigate these risk factors and optimize their health potential (Virginia Dept of Heath, 2009)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/>
              <a:t>References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951037"/>
            <a:ext cx="8229600" cy="4297363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000000"/>
                </a:solidFill>
              </a:rPr>
              <a:t>Maternal Child and Health Bureau (2006). </a:t>
            </a:r>
            <a:r>
              <a:rPr lang="en-US" sz="2000" i="1" dirty="0">
                <a:solidFill>
                  <a:srgbClr val="000000"/>
                </a:solidFill>
              </a:rPr>
              <a:t>Youth with special health care needs receive the services necessary to make transitions to all aspects of adult life, including adult health care, work, and independence</a:t>
            </a:r>
            <a:r>
              <a:rPr lang="en-US" sz="2000" dirty="0">
                <a:solidFill>
                  <a:srgbClr val="000000"/>
                </a:solidFill>
              </a:rPr>
              <a:t>. http://mchb.hrsa.gov/cshcn05/mco/06yrts.htm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Oswald, et al (2013). Youth with special health care needs: Transition to adult health care services. </a:t>
            </a:r>
            <a:r>
              <a:rPr lang="en-US" sz="2000" i="1" dirty="0">
                <a:solidFill>
                  <a:srgbClr val="000000"/>
                </a:solidFill>
              </a:rPr>
              <a:t>Maternal Child Health, 17(10), 1744-52. </a:t>
            </a:r>
            <a:r>
              <a:rPr lang="en-US" sz="2000" dirty="0" err="1">
                <a:solidFill>
                  <a:srgbClr val="000000"/>
                </a:solidFill>
              </a:rPr>
              <a:t>doi</a:t>
            </a:r>
            <a:r>
              <a:rPr lang="en-US" sz="2000" dirty="0">
                <a:solidFill>
                  <a:srgbClr val="000000"/>
                </a:solidFill>
              </a:rPr>
              <a:t>: 10.1007/s10995-012-1192-7</a:t>
            </a:r>
            <a:r>
              <a:rPr lang="en-US" sz="2000" i="1" dirty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Virginia </a:t>
            </a:r>
            <a:r>
              <a:rPr lang="en-US" sz="2000" dirty="0" err="1">
                <a:solidFill>
                  <a:srgbClr val="000000"/>
                </a:solidFill>
              </a:rPr>
              <a:t>Dept</a:t>
            </a:r>
            <a:r>
              <a:rPr lang="en-US" sz="2000" dirty="0">
                <a:solidFill>
                  <a:srgbClr val="000000"/>
                </a:solidFill>
              </a:rPr>
              <a:t> of Heath (2009). </a:t>
            </a:r>
            <a:r>
              <a:rPr lang="en-US" sz="2000" i="1" dirty="0">
                <a:solidFill>
                  <a:srgbClr val="000000"/>
                </a:solidFill>
              </a:rPr>
              <a:t>Children with Special Health Care Needs Program</a:t>
            </a:r>
            <a:r>
              <a:rPr lang="en-US" sz="2000" i="1" dirty="0" smtClean="0">
                <a:solidFill>
                  <a:srgbClr val="000000"/>
                </a:solidFill>
              </a:rPr>
              <a:t>: “</a:t>
            </a:r>
            <a:r>
              <a:rPr lang="en-US" sz="2000" i="1" dirty="0">
                <a:solidFill>
                  <a:srgbClr val="000000"/>
                </a:solidFill>
              </a:rPr>
              <a:t>Community Partners for Children and Youth Summit.” </a:t>
            </a:r>
            <a:r>
              <a:rPr lang="en-US" sz="2000" dirty="0">
                <a:solidFill>
                  <a:srgbClr val="000000"/>
                </a:solidFill>
              </a:rPr>
              <a:t>https://www.vdh.virginia.gov/ofhs/childandfamily/childhealth/cshcn/</a:t>
            </a:r>
          </a:p>
          <a:p>
            <a:pPr marL="0" lv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      documents/2012/pdf/home/Briefs.Executive%20Summary.pdf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0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Current Status of HCT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Approximately 750,000 CYSHCN make the transition from pediatric care to adult care every year (Agency for Healthcare Research and Quality, 2014)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Yet, a recent national survey found that only 21% had a successful transition to adult care (Oswald et al, 2013)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majority of providers did not write clear transition plans, direct families to resources that facilitate transition, or identify providers who were comfortable caring for transition-aged youth who experience disability (MCHB, 2006)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American Academy of Pediatrics </a:t>
            </a:r>
            <a:endParaRPr lang="en-US" sz="3600" b="0" dirty="0"/>
          </a:p>
        </p:txBody>
      </p:sp>
      <p:sp>
        <p:nvSpPr>
          <p:cNvPr id="7" name="Rectangle 6"/>
          <p:cNvSpPr/>
          <p:nvPr/>
        </p:nvSpPr>
        <p:spPr>
          <a:xfrm>
            <a:off x="5454868" y="2209800"/>
            <a:ext cx="36891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“…we are acknowledging that physicians have an important role in facilitating transitions to adulthood and to </a:t>
            </a:r>
            <a:r>
              <a:rPr lang="en-US" sz="2400" dirty="0"/>
              <a:t>adult health care for young people who are least likely to do it successfully on their own.”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10" name="Picture 9" descr="strong man dr pati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2286000"/>
            <a:ext cx="5181599" cy="312420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Needs Assessment Survey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44958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Conduct </a:t>
            </a:r>
            <a:r>
              <a:rPr lang="en-US" sz="2400" dirty="0" smtClean="0">
                <a:solidFill>
                  <a:schemeClr val="tx1"/>
                </a:solidFill>
              </a:rPr>
              <a:t>transition </a:t>
            </a:r>
            <a:r>
              <a:rPr lang="en-US" sz="2400" dirty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eeds 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ssessment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urvey in four clinics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Purpose: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Identify current efforts to serve transition age youth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Identify barriers to providing transition services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Determine the most effective way to partner with our clinics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Results: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Providers felt ill-equipped to provide families with adequate transition supports; 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Providers expressed that they would benefit from resources and training surrounding transition;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Providers responded positively to adhering to best practice method alerts.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Follow-up to Needs Assessment Survey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4524375" cy="331109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Identify transition age clients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Write a clear transition policy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Build OHSU/Statewide network by increasing collaborative efforts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Develop training resources and best practice methods for clinicians and families</a:t>
            </a:r>
          </a:p>
          <a:p>
            <a:endParaRPr lang="en-US" alt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866290" y="1981200"/>
            <a:ext cx="4114800" cy="2971800"/>
          </a:xfrm>
          <a:prstGeom prst="round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4953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12%  were transition age</a:t>
            </a:r>
          </a:p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(ages: 12-26)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79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0" dirty="0" smtClean="0"/>
              <a:t>Transition Resource Guide</a:t>
            </a:r>
            <a:endParaRPr lang="en-US" sz="3600" b="0" dirty="0"/>
          </a:p>
        </p:txBody>
      </p:sp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4724400" cy="556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0" y="2209800"/>
            <a:ext cx="3533775" cy="25146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Youth Friendly</a:t>
            </a:r>
          </a:p>
          <a:p>
            <a:endParaRPr lang="en-US" altLang="en-US" sz="2400" dirty="0" smtClean="0">
              <a:solidFill>
                <a:schemeClr val="tx1"/>
              </a:solidFill>
            </a:endParaRP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Parent Friendly</a:t>
            </a:r>
          </a:p>
          <a:p>
            <a:endParaRPr lang="en-US" altLang="en-US" sz="2400" dirty="0" smtClean="0">
              <a:solidFill>
                <a:schemeClr val="tx1"/>
              </a:solidFill>
            </a:endParaRP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Clinician Friendly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813"/>
            <a:ext cx="8356600" cy="611187"/>
          </a:xfrm>
        </p:spPr>
        <p:txBody>
          <a:bodyPr/>
          <a:lstStyle/>
          <a:p>
            <a:r>
              <a:rPr lang="en-US" altLang="en-US" sz="3600" b="0" dirty="0" smtClean="0"/>
              <a:t>Best Practice Alert (BPA) for Clinicians</a:t>
            </a:r>
            <a:endParaRPr lang="en-US" sz="3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625" y="2057400"/>
            <a:ext cx="8229600" cy="34290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BPA alerts were implemented in four clinics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Target group: youth aged 12-26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Method: a transition guide was given and discussed during an office visit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Accountability: EPIC, which is an </a:t>
            </a:r>
            <a:r>
              <a:rPr lang="en-US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Electronic Medical Record (EMR) system used at OHSU, </a:t>
            </a:r>
            <a:r>
              <a:rPr lang="en-US" altLang="en-US" sz="2400" dirty="0" smtClean="0">
                <a:solidFill>
                  <a:schemeClr val="tx1"/>
                </a:solidFill>
              </a:rPr>
              <a:t>directs the users to a Document Flow-sheet to record data regarding the transition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0813"/>
            <a:ext cx="8229600" cy="611187"/>
          </a:xfrm>
        </p:spPr>
        <p:txBody>
          <a:bodyPr/>
          <a:lstStyle/>
          <a:p>
            <a:r>
              <a:rPr lang="en-US" sz="3600" b="0" dirty="0" smtClean="0"/>
              <a:t>Current Research: Family Perspective</a:t>
            </a:r>
            <a:endParaRPr lang="en-US" sz="3600" b="0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28624" y="1676400"/>
            <a:ext cx="8410575" cy="45720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Question: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Is the current adolescent transition model effective?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What are families’ experiences with the current model?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Method: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Quality Assurance/Quality Improvement Survey to assess patient satisfaction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Phone interview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Participants: 16 families (four from each clinic), age range 12-26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Interviews were transcribed and common themes identified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su_white">
  <a:themeElements>
    <a:clrScheme name="Presentation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ohsu_white</Template>
  <TotalTime>8184</TotalTime>
  <Words>2494</Words>
  <Application>Microsoft Office PowerPoint</Application>
  <PresentationFormat>On-screen Show (4:3)</PresentationFormat>
  <Paragraphs>226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ohsu_white</vt:lpstr>
      <vt:lpstr>PowerPoint Presentation</vt:lpstr>
      <vt:lpstr>Transition Services: Introduction </vt:lpstr>
      <vt:lpstr>Current Status of HCT</vt:lpstr>
      <vt:lpstr>American Academy of Pediatrics </vt:lpstr>
      <vt:lpstr>Needs Assessment Survey</vt:lpstr>
      <vt:lpstr>Follow-up to Needs Assessment Survey</vt:lpstr>
      <vt:lpstr>Transition Resource Guide</vt:lpstr>
      <vt:lpstr>Best Practice Alert (BPA) for Clinicians</vt:lpstr>
      <vt:lpstr>Current Research: Family Perspective</vt:lpstr>
      <vt:lpstr>Quality Improvement Survey</vt:lpstr>
      <vt:lpstr>PowerPoint Presentation</vt:lpstr>
      <vt:lpstr>PowerPoint Presentation</vt:lpstr>
      <vt:lpstr>Common Themes</vt:lpstr>
      <vt:lpstr>Reflections from Parents</vt:lpstr>
      <vt:lpstr>2015 Transition Fair</vt:lpstr>
      <vt:lpstr>Passport to a Healthy Future</vt:lpstr>
      <vt:lpstr>On the Horizon</vt:lpstr>
      <vt:lpstr>Thank you</vt:lpstr>
      <vt:lpstr>References</vt:lpstr>
      <vt:lpstr>References Continued</vt:lpstr>
    </vt:vector>
  </TitlesOfParts>
  <Company>OHSU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IDD</dc:title>
  <dc:creator>ITG</dc:creator>
  <cp:lastModifiedBy>admin</cp:lastModifiedBy>
  <cp:revision>204</cp:revision>
  <cp:lastPrinted>2013-04-03T20:43:02Z</cp:lastPrinted>
  <dcterms:created xsi:type="dcterms:W3CDTF">2012-10-08T18:50:47Z</dcterms:created>
  <dcterms:modified xsi:type="dcterms:W3CDTF">2015-06-03T18:25:05Z</dcterms:modified>
</cp:coreProperties>
</file>