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268" r:id="rId2"/>
    <p:sldId id="269" r:id="rId3"/>
    <p:sldId id="270" r:id="rId4"/>
    <p:sldId id="273" r:id="rId5"/>
    <p:sldId id="271" r:id="rId6"/>
    <p:sldId id="275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67" r:id="rId19"/>
    <p:sldId id="274" r:id="rId20"/>
    <p:sldId id="277" r:id="rId21"/>
    <p:sldId id="278" r:id="rId2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6371" autoAdjust="0"/>
  </p:normalViewPr>
  <p:slideViewPr>
    <p:cSldViewPr snapToGrid="0" snapToObjects="1">
      <p:cViewPr varScale="1">
        <p:scale>
          <a:sx n="78" d="100"/>
          <a:sy n="78" d="100"/>
        </p:scale>
        <p:origin x="1056" y="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ne\Documents\School\Spring%202014\BST%20510\Final%20project\preterm_tables1-3_non-spontaneous%20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LPTB Prevalence</a:t>
            </a:r>
            <a:r>
              <a:rPr lang="en-US" baseline="0" dirty="0"/>
              <a:t> by Race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Demographics!$C$4</c:f>
              <c:strCache>
                <c:ptCount val="1"/>
                <c:pt idx="0">
                  <c:v>Full Term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Demographics!$B$14:$B$18</c:f>
              <c:strCache>
                <c:ptCount val="5"/>
                <c:pt idx="0">
                  <c:v>Non-Hispanic white</c:v>
                </c:pt>
                <c:pt idx="1">
                  <c:v>Non-Hispanic black</c:v>
                </c:pt>
                <c:pt idx="2">
                  <c:v>Non-Hispanic American Indian</c:v>
                </c:pt>
                <c:pt idx="3">
                  <c:v>Non-Hispanic Asian</c:v>
                </c:pt>
                <c:pt idx="4">
                  <c:v>Hispanic</c:v>
                </c:pt>
              </c:strCache>
            </c:strRef>
          </c:cat>
          <c:val>
            <c:numRef>
              <c:f>Demographics!$C$14:$C$18</c:f>
              <c:numCache>
                <c:formatCode>###0.0</c:formatCode>
                <c:ptCount val="5"/>
                <c:pt idx="0">
                  <c:v>94.216689739548798</c:v>
                </c:pt>
                <c:pt idx="1">
                  <c:v>91.648619309681848</c:v>
                </c:pt>
                <c:pt idx="2">
                  <c:v>92.923223652837393</c:v>
                </c:pt>
                <c:pt idx="3">
                  <c:v>94.171162425534774</c:v>
                </c:pt>
                <c:pt idx="4">
                  <c:v>93.804822760274646</c:v>
                </c:pt>
              </c:numCache>
            </c:numRef>
          </c:val>
        </c:ser>
        <c:ser>
          <c:idx val="1"/>
          <c:order val="1"/>
          <c:tx>
            <c:strRef>
              <c:f>Demographics!$D$4</c:f>
              <c:strCache>
                <c:ptCount val="1"/>
                <c:pt idx="0">
                  <c:v>Spontaneous LPTB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Demographics!$B$14:$B$18</c:f>
              <c:strCache>
                <c:ptCount val="5"/>
                <c:pt idx="0">
                  <c:v>Non-Hispanic white</c:v>
                </c:pt>
                <c:pt idx="1">
                  <c:v>Non-Hispanic black</c:v>
                </c:pt>
                <c:pt idx="2">
                  <c:v>Non-Hispanic American Indian</c:v>
                </c:pt>
                <c:pt idx="3">
                  <c:v>Non-Hispanic Asian</c:v>
                </c:pt>
                <c:pt idx="4">
                  <c:v>Hispanic</c:v>
                </c:pt>
              </c:strCache>
            </c:strRef>
          </c:cat>
          <c:val>
            <c:numRef>
              <c:f>Demographics!$D$14:$D$18</c:f>
              <c:numCache>
                <c:formatCode>###0.0</c:formatCode>
                <c:ptCount val="5"/>
                <c:pt idx="0">
                  <c:v>1.325203664361883</c:v>
                </c:pt>
                <c:pt idx="1">
                  <c:v>1.9159002165682839</c:v>
                </c:pt>
                <c:pt idx="2">
                  <c:v>1.387696709585122</c:v>
                </c:pt>
                <c:pt idx="3">
                  <c:v>1.2280450477690961</c:v>
                </c:pt>
                <c:pt idx="4">
                  <c:v>1.078796938138572</c:v>
                </c:pt>
              </c:numCache>
            </c:numRef>
          </c:val>
        </c:ser>
        <c:ser>
          <c:idx val="2"/>
          <c:order val="2"/>
          <c:tx>
            <c:strRef>
              <c:f>Demographics!$E$4</c:f>
              <c:strCache>
                <c:ptCount val="1"/>
                <c:pt idx="0">
                  <c:v>Nonspontaneous LPTB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Demographics!$B$14:$B$18</c:f>
              <c:strCache>
                <c:ptCount val="5"/>
                <c:pt idx="0">
                  <c:v>Non-Hispanic white</c:v>
                </c:pt>
                <c:pt idx="1">
                  <c:v>Non-Hispanic black</c:v>
                </c:pt>
                <c:pt idx="2">
                  <c:v>Non-Hispanic American Indian</c:v>
                </c:pt>
                <c:pt idx="3">
                  <c:v>Non-Hispanic Asian</c:v>
                </c:pt>
                <c:pt idx="4">
                  <c:v>Hispanic</c:v>
                </c:pt>
              </c:strCache>
            </c:strRef>
          </c:cat>
          <c:val>
            <c:numRef>
              <c:f>Demographics!$E$14:$E$18</c:f>
              <c:numCache>
                <c:formatCode>###0.0</c:formatCode>
                <c:ptCount val="5"/>
                <c:pt idx="0">
                  <c:v>4.4581065960893156</c:v>
                </c:pt>
                <c:pt idx="1">
                  <c:v>6.4354804737498714</c:v>
                </c:pt>
                <c:pt idx="2">
                  <c:v>5.6890796375774864</c:v>
                </c:pt>
                <c:pt idx="3">
                  <c:v>4.6007925266960479</c:v>
                </c:pt>
                <c:pt idx="4">
                  <c:v>5.1163803015867746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167904"/>
        <c:axId val="210168464"/>
      </c:barChart>
      <c:catAx>
        <c:axId val="2101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Gill Sans Light"/>
                <a:ea typeface="+mn-ea"/>
                <a:cs typeface="Gill Sans Light"/>
              </a:defRPr>
            </a:pPr>
            <a:endParaRPr lang="en-US"/>
          </a:p>
        </c:txPr>
        <c:crossAx val="210168464"/>
        <c:crosses val="autoZero"/>
        <c:auto val="1"/>
        <c:lblAlgn val="ctr"/>
        <c:lblOffset val="100"/>
        <c:noMultiLvlLbl val="0"/>
      </c:catAx>
      <c:valAx>
        <c:axId val="21016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016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740724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866988"/>
            <a:ext cx="11054080" cy="606890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7044267"/>
            <a:ext cx="9103360" cy="1733973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6/3/2015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1950721"/>
            <a:ext cx="11054080" cy="3562773"/>
          </a:xfrm>
        </p:spPr>
        <p:txBody>
          <a:bodyPr anchor="b"/>
          <a:lstStyle>
            <a:lvl1pPr algn="ctr" defTabSz="13004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5786686"/>
            <a:ext cx="11054080" cy="160979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94026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78506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0902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4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0192" y="2275840"/>
            <a:ext cx="5748122" cy="6437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5746045" cy="866987"/>
          </a:xfrm>
        </p:spPr>
        <p:txBody>
          <a:bodyPr anchor="b">
            <a:noAutofit/>
          </a:bodyPr>
          <a:lstStyle>
            <a:lvl1pPr marL="0" indent="0" algn="ctr">
              <a:buNone/>
              <a:defRPr sz="34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774" y="2275840"/>
            <a:ext cx="5748302" cy="866987"/>
          </a:xfrm>
        </p:spPr>
        <p:txBody>
          <a:bodyPr anchor="b">
            <a:noAutofit/>
          </a:bodyPr>
          <a:lstStyle>
            <a:lvl1pPr marL="0" indent="0" algn="ctr">
              <a:buNone/>
              <a:defRPr sz="34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0240" y="3147162"/>
            <a:ext cx="5748122" cy="55660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645453" y="3147162"/>
            <a:ext cx="5748122" cy="5565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91" y="379307"/>
            <a:ext cx="4278490" cy="2980267"/>
          </a:xfrm>
        </p:spPr>
        <p:txBody>
          <a:bodyPr anchor="b"/>
          <a:lstStyle>
            <a:lvl1pPr algn="ctr">
              <a:lnSpc>
                <a:spcPct val="100000"/>
              </a:lnSpc>
              <a:defRPr sz="40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774" y="388339"/>
            <a:ext cx="7105227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91" y="3467948"/>
            <a:ext cx="4278490" cy="524481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3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730" y="325120"/>
            <a:ext cx="8123483" cy="1273387"/>
          </a:xfrm>
        </p:spPr>
        <p:txBody>
          <a:bodyPr anchor="b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4890" y="1625600"/>
            <a:ext cx="8611163" cy="645837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730" y="8263467"/>
            <a:ext cx="8123483" cy="758613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0"/>
            <a:ext cx="11704320" cy="2275840"/>
          </a:xfrm>
          <a:prstGeom prst="rect">
            <a:avLst/>
          </a:prstGeom>
        </p:spPr>
        <p:txBody>
          <a:bodyPr vert="horz" lIns="130046" tIns="65023" rIns="130046" bIns="6502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0094" y="9040143"/>
            <a:ext cx="2966720" cy="519289"/>
          </a:xfrm>
          <a:prstGeom prst="rect">
            <a:avLst/>
          </a:prstGeom>
        </p:spPr>
        <p:txBody>
          <a:bodyPr vert="horz" lIns="130046" tIns="65023" rIns="65023" bIns="65023" rtlCol="0" anchor="ctr"/>
          <a:lstStyle>
            <a:lvl1pPr algn="r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480" y="9040143"/>
            <a:ext cx="4050453" cy="519289"/>
          </a:xfrm>
          <a:prstGeom prst="rect">
            <a:avLst/>
          </a:prstGeom>
        </p:spPr>
        <p:txBody>
          <a:bodyPr vert="horz" lIns="65023" tIns="65023" rIns="130046" bIns="65023" rtlCol="0" anchor="ctr"/>
          <a:lstStyle>
            <a:lvl1pPr algn="l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50441" y="9040143"/>
            <a:ext cx="799253" cy="519289"/>
          </a:xfrm>
          <a:prstGeom prst="rect">
            <a:avLst/>
          </a:prstGeom>
        </p:spPr>
        <p:txBody>
          <a:bodyPr vert="horz" lIns="39014" tIns="65023" rIns="65023" bIns="65023" rtlCol="0" anchor="ctr"/>
          <a:lstStyle>
            <a:lvl1pPr algn="l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028814" y="9243568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9414" y="9243568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300460" rtl="0" eaLnBrk="1" latinLnBrk="0" hangingPunct="1">
        <a:lnSpc>
          <a:spcPts val="8249"/>
        </a:lnSpc>
        <a:spcBef>
          <a:spcPct val="0"/>
        </a:spcBef>
        <a:buNone/>
        <a:defRPr sz="77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271"/>
            <a:ext cx="13004800" cy="3302000"/>
          </a:xfrm>
        </p:spPr>
        <p:txBody>
          <a:bodyPr>
            <a:noAutofit/>
          </a:bodyPr>
          <a:lstStyle/>
          <a:p>
            <a:pPr rtl="0"/>
            <a:r>
              <a:rPr lang="en" dirty="0">
                <a:latin typeface="Gill Sans Light"/>
                <a:cs typeface="Gill Sans Light"/>
              </a:rPr>
              <a:t>Racial </a:t>
            </a:r>
            <a:r>
              <a:rPr lang="en-US" dirty="0">
                <a:latin typeface="Gill Sans Light"/>
                <a:cs typeface="Gill Sans Light"/>
              </a:rPr>
              <a:t>D</a:t>
            </a:r>
            <a:r>
              <a:rPr lang="en" dirty="0">
                <a:latin typeface="Gill Sans Light"/>
                <a:cs typeface="Gill Sans Light"/>
              </a:rPr>
              <a:t>isparity in </a:t>
            </a:r>
            <a:r>
              <a:rPr lang="en-US" dirty="0">
                <a:latin typeface="Gill Sans Light"/>
                <a:cs typeface="Gill Sans Light"/>
              </a:rPr>
              <a:t>C</a:t>
            </a:r>
            <a:r>
              <a:rPr lang="en" dirty="0">
                <a:latin typeface="Gill Sans Light"/>
                <a:cs typeface="Gill Sans Light"/>
              </a:rPr>
              <a:t>orrelates of </a:t>
            </a:r>
            <a:r>
              <a:rPr lang="en-US" dirty="0">
                <a:latin typeface="Gill Sans Light"/>
                <a:cs typeface="Gill Sans Light"/>
              </a:rPr>
              <a:t>L</a:t>
            </a:r>
            <a:r>
              <a:rPr lang="en" dirty="0">
                <a:latin typeface="Gill Sans Light"/>
                <a:cs typeface="Gill Sans Light"/>
              </a:rPr>
              <a:t>ate </a:t>
            </a:r>
            <a:r>
              <a:rPr lang="en-US" dirty="0">
                <a:latin typeface="Gill Sans Light"/>
                <a:cs typeface="Gill Sans Light"/>
              </a:rPr>
              <a:t>P</a:t>
            </a:r>
            <a:r>
              <a:rPr lang="en" dirty="0">
                <a:latin typeface="Gill Sans Light"/>
                <a:cs typeface="Gill Sans Light"/>
              </a:rPr>
              <a:t>reterm </a:t>
            </a:r>
            <a:r>
              <a:rPr lang="en-US" dirty="0">
                <a:latin typeface="Gill Sans Light"/>
                <a:cs typeface="Gill Sans Light"/>
              </a:rPr>
              <a:t>B</a:t>
            </a:r>
            <a:r>
              <a:rPr lang="en" dirty="0">
                <a:latin typeface="Gill Sans Light"/>
                <a:cs typeface="Gill Sans Light"/>
              </a:rPr>
              <a:t>irths: </a:t>
            </a:r>
            <a:br>
              <a:rPr lang="en" dirty="0">
                <a:latin typeface="Gill Sans Light"/>
                <a:cs typeface="Gill Sans Light"/>
              </a:rPr>
            </a:br>
            <a:r>
              <a:rPr lang="en-US" dirty="0">
                <a:latin typeface="Gill Sans Light"/>
                <a:cs typeface="Gill Sans Light"/>
              </a:rPr>
              <a:t>A</a:t>
            </a:r>
            <a:r>
              <a:rPr lang="en" dirty="0">
                <a:latin typeface="Gill Sans Light"/>
                <a:cs typeface="Gill Sans Light"/>
              </a:rPr>
              <a:t> </a:t>
            </a:r>
            <a:r>
              <a:rPr lang="en-US" dirty="0">
                <a:latin typeface="Gill Sans Light"/>
                <a:cs typeface="Gill Sans Light"/>
              </a:rPr>
              <a:t>P</a:t>
            </a:r>
            <a:r>
              <a:rPr lang="en" dirty="0">
                <a:latin typeface="Gill Sans Light"/>
                <a:cs typeface="Gill Sans Light"/>
              </a:rPr>
              <a:t>opulation-</a:t>
            </a:r>
            <a:r>
              <a:rPr lang="en-US" dirty="0">
                <a:latin typeface="Gill Sans Light"/>
                <a:cs typeface="Gill Sans Light"/>
              </a:rPr>
              <a:t>B</a:t>
            </a:r>
            <a:r>
              <a:rPr lang="en" dirty="0">
                <a:latin typeface="Gill Sans Light"/>
                <a:cs typeface="Gill Sans Light"/>
              </a:rPr>
              <a:t>ased </a:t>
            </a:r>
            <a:r>
              <a:rPr lang="en-US" dirty="0">
                <a:latin typeface="Gill Sans Light"/>
                <a:cs typeface="Gill Sans Light"/>
              </a:rPr>
              <a:t>S</a:t>
            </a:r>
            <a:r>
              <a:rPr lang="en" dirty="0">
                <a:latin typeface="Gill Sans Light"/>
                <a:cs typeface="Gill Sans Light"/>
              </a:rPr>
              <a:t>tudy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712656"/>
            <a:ext cx="13004800" cy="1130300"/>
          </a:xfrm>
        </p:spPr>
        <p:txBody>
          <a:bodyPr>
            <a:noAutofit/>
          </a:bodyPr>
          <a:lstStyle/>
          <a:p>
            <a:r>
              <a:rPr lang="en" u="sng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Shailja Jakhar</a:t>
            </a:r>
            <a:r>
              <a:rPr lang="en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, Christine Williams, Louis Flick, Jen Jen Chang, Qian Min, Jing Wang</a:t>
            </a:r>
          </a:p>
        </p:txBody>
      </p:sp>
      <p:pic>
        <p:nvPicPr>
          <p:cNvPr id="4" name="Picture 3" descr="SLU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1160"/>
            <a:ext cx="4706099" cy="1882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10565"/>
            <a:ext cx="129621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Abstract </a:t>
            </a:r>
            <a:r>
              <a:rPr lang="en-US" sz="32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Presentations, Epidemiology (Group 3)   </a:t>
            </a:r>
          </a:p>
          <a:p>
            <a:r>
              <a:rPr lang="en-US" sz="3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9:00am - 10:00 am, Friday 4/24/2015, </a:t>
            </a:r>
            <a:r>
              <a:rPr lang="en-US" sz="32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cs typeface="Gill Sans Light"/>
              </a:rPr>
              <a:t>JH Quinn </a:t>
            </a:r>
            <a:r>
              <a:rPr lang="en-US" sz="3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cs typeface="Gill Sans Light"/>
              </a:rPr>
              <a:t>Room</a:t>
            </a:r>
          </a:p>
          <a:p>
            <a:endParaRPr lang="en-US" sz="3200" kern="1200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Gill Sans Light"/>
              <a:cs typeface="Gill Sans Light"/>
            </a:endParaRPr>
          </a:p>
          <a:p>
            <a:r>
              <a:rPr lang="en-US" sz="3200" b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cs typeface="Gill Sans Light"/>
              </a:rPr>
              <a:t>Making Lifelong Connections 2015: </a:t>
            </a:r>
          </a:p>
          <a:p>
            <a:r>
              <a:rPr lang="en-US" sz="3200" b="1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cs typeface="Gill Sans Light"/>
              </a:rPr>
              <a:t>Leadership, Networking, and Professional Development </a:t>
            </a:r>
          </a:p>
          <a:p>
            <a:r>
              <a:rPr lang="en-US" sz="32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cs typeface="Gill Sans Light"/>
              </a:rPr>
              <a:t>fifth Annual Meeting, San Antonio, </a:t>
            </a:r>
            <a:r>
              <a:rPr lang="en-US" sz="3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cs typeface="Gill Sans Light"/>
              </a:rPr>
              <a:t>TX (April </a:t>
            </a:r>
            <a:r>
              <a:rPr lang="en-US" sz="32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cs typeface="Gill Sans Light"/>
              </a:rPr>
              <a:t>23-24, </a:t>
            </a:r>
            <a:r>
              <a:rPr lang="en-US" sz="3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cs typeface="Gill Sans Light"/>
              </a:rPr>
              <a:t>2015)</a:t>
            </a:r>
            <a:endParaRPr lang="en-US" sz="3200" kern="1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Gill Sans Light"/>
              <a:cs typeface="Gill Sans Light"/>
            </a:endParaRPr>
          </a:p>
          <a:p>
            <a:endParaRPr lang="en-US" sz="3200" kern="1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227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575545" y="2514600"/>
            <a:ext cx="6273801" cy="4724401"/>
            <a:chOff x="6575545" y="2514600"/>
            <a:chExt cx="6273801" cy="4724401"/>
          </a:xfrm>
        </p:grpSpPr>
        <p:grpSp>
          <p:nvGrpSpPr>
            <p:cNvPr id="2" name="Group 1"/>
            <p:cNvGrpSpPr/>
            <p:nvPr/>
          </p:nvGrpSpPr>
          <p:grpSpPr>
            <a:xfrm>
              <a:off x="6575545" y="2514600"/>
              <a:ext cx="6273801" cy="4724401"/>
              <a:chOff x="6575545" y="2514600"/>
              <a:chExt cx="6273801" cy="4724401"/>
            </a:xfrm>
          </p:grpSpPr>
          <p:pic>
            <p:nvPicPr>
              <p:cNvPr id="42" name="pasted-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75545" y="2514600"/>
                <a:ext cx="6273801" cy="47244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5" name="Straight Connector 4"/>
              <p:cNvCxnSpPr>
                <a:cxnSpLocks noChangeAspect="1"/>
              </p:cNvCxnSpPr>
              <p:nvPr/>
            </p:nvCxnSpPr>
            <p:spPr>
              <a:xfrm flipV="1">
                <a:off x="7424232" y="4499699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7479179" y="3844030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84538" y="373308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49642" y="369576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96393" y="3920534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23622" y="4006567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35514" y="394214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947057" y="365494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522818" y="396589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748846" y="3839933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95543" y="374965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2443" y="8694230"/>
            <a:ext cx="4668849" cy="590232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College or above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547" y="2482850"/>
            <a:ext cx="6273801" cy="4787901"/>
            <a:chOff x="82547" y="2482850"/>
            <a:chExt cx="6273801" cy="4787901"/>
          </a:xfrm>
        </p:grpSpPr>
        <p:pic>
          <p:nvPicPr>
            <p:cNvPr id="4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547" y="2482850"/>
              <a:ext cx="6273801" cy="4787901"/>
            </a:xfrm>
            <a:prstGeom prst="rect">
              <a:avLst/>
            </a:prstGeom>
            <a:ln w="12700">
              <a:miter lim="400000"/>
            </a:ln>
            <a:effectLst>
              <a:outerShdw blurRad="190500" dist="12700" dir="5400000" rotWithShape="0">
                <a:srgbClr val="000000"/>
              </a:outerShdw>
              <a:reflection stA="50000" endPos="40000" dir="5400000" sy="-100000" algn="bl" rotWithShape="0"/>
            </a:effectLst>
          </p:spPr>
        </p:pic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909138" y="4480822"/>
              <a:ext cx="5055758" cy="0"/>
            </a:xfrm>
            <a:prstGeom prst="line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TextBox 8"/>
          <p:cNvSpPr txBox="1"/>
          <p:nvPr/>
        </p:nvSpPr>
        <p:spPr>
          <a:xfrm>
            <a:off x="1001173" y="3916369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5608" y="3903106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1636" y="3963471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3859" y="3601830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9887" y="3588567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7508" y="3740967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1430" y="3765731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9051" y="3844503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4812" y="3960089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0840" y="3873198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8461" y="3841528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77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Mother’s Education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47" name="TextBox 46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38" name="Picture 37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37277" y="2501899"/>
            <a:ext cx="6273801" cy="4749801"/>
            <a:chOff x="6637277" y="2501899"/>
            <a:chExt cx="6273801" cy="4749801"/>
          </a:xfrm>
        </p:grpSpPr>
        <p:grpSp>
          <p:nvGrpSpPr>
            <p:cNvPr id="3" name="Group 2"/>
            <p:cNvGrpSpPr/>
            <p:nvPr/>
          </p:nvGrpSpPr>
          <p:grpSpPr>
            <a:xfrm>
              <a:off x="6637277" y="2501899"/>
              <a:ext cx="6273801" cy="4749801"/>
              <a:chOff x="6637277" y="2501899"/>
              <a:chExt cx="6273801" cy="4749801"/>
            </a:xfrm>
          </p:grpSpPr>
          <p:pic>
            <p:nvPicPr>
              <p:cNvPr id="45" name="pasted-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637277" y="2501899"/>
                <a:ext cx="6273801" cy="47498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6" name="Straight Connector 5"/>
              <p:cNvCxnSpPr>
                <a:cxnSpLocks noChangeAspect="1"/>
              </p:cNvCxnSpPr>
              <p:nvPr/>
            </p:nvCxnSpPr>
            <p:spPr>
              <a:xfrm flipV="1">
                <a:off x="7458767" y="3861546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7770167" y="362432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14150" y="3920374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26222" y="391647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1353" y="8630196"/>
            <a:ext cx="4668849" cy="590232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Male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274" y="2476500"/>
            <a:ext cx="6273801" cy="4800601"/>
            <a:chOff x="179274" y="2476500"/>
            <a:chExt cx="6273801" cy="4800601"/>
          </a:xfrm>
        </p:grpSpPr>
        <p:grpSp>
          <p:nvGrpSpPr>
            <p:cNvPr id="2" name="Group 1"/>
            <p:cNvGrpSpPr/>
            <p:nvPr/>
          </p:nvGrpSpPr>
          <p:grpSpPr>
            <a:xfrm>
              <a:off x="179274" y="2476500"/>
              <a:ext cx="6273801" cy="4800601"/>
              <a:chOff x="179274" y="2476500"/>
              <a:chExt cx="6273801" cy="4800601"/>
            </a:xfrm>
          </p:grpSpPr>
          <p:pic>
            <p:nvPicPr>
              <p:cNvPr id="44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79274" y="2476500"/>
                <a:ext cx="6273801" cy="48006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4" name="Straight Connector 3"/>
              <p:cNvCxnSpPr>
                <a:cxnSpLocks noChangeAspect="1"/>
              </p:cNvCxnSpPr>
              <p:nvPr/>
            </p:nvCxnSpPr>
            <p:spPr>
              <a:xfrm flipV="1">
                <a:off x="1003603" y="3851050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350072" y="4016713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3208" y="3768060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60737" y="4086123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8266" y="399923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8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77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Infant Sex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20" name="TextBox 19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22" name="Picture 21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455" y="8620409"/>
            <a:ext cx="4668849" cy="590232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No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77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Maternal Smoking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6455" y="2476500"/>
            <a:ext cx="6273801" cy="4800601"/>
            <a:chOff x="96455" y="2476500"/>
            <a:chExt cx="6273801" cy="4800601"/>
          </a:xfrm>
        </p:grpSpPr>
        <p:grpSp>
          <p:nvGrpSpPr>
            <p:cNvPr id="5" name="Group 4"/>
            <p:cNvGrpSpPr/>
            <p:nvPr/>
          </p:nvGrpSpPr>
          <p:grpSpPr>
            <a:xfrm>
              <a:off x="96455" y="2476500"/>
              <a:ext cx="6273801" cy="4800601"/>
              <a:chOff x="96455" y="2476500"/>
              <a:chExt cx="6273801" cy="480060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96455" y="2476500"/>
                <a:ext cx="6273801" cy="4800601"/>
                <a:chOff x="96455" y="2476500"/>
                <a:chExt cx="6273801" cy="4800601"/>
              </a:xfrm>
            </p:grpSpPr>
            <p:pic>
              <p:nvPicPr>
                <p:cNvPr id="48" name="pasted-image.pdf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96455" y="2476500"/>
                  <a:ext cx="6273801" cy="4800601"/>
                </a:xfrm>
                <a:prstGeom prst="rect">
                  <a:avLst/>
                </a:prstGeom>
                <a:ln w="12700">
                  <a:miter lim="400000"/>
                </a:ln>
                <a:effectLst>
                  <a:outerShdw blurRad="190500" dist="12700" dir="5400000" rotWithShape="0">
                    <a:srgbClr val="000000"/>
                  </a:outerShdw>
                  <a:reflection stA="50000" endPos="40000" dir="5400000" sy="-100000" algn="bl" rotWithShape="0"/>
                </a:effectLst>
              </p:spPr>
            </p:pic>
            <p:cxnSp>
              <p:nvCxnSpPr>
                <p:cNvPr id="4" name="Straight Connector 3"/>
                <p:cNvCxnSpPr>
                  <a:cxnSpLocks noChangeAspect="1"/>
                </p:cNvCxnSpPr>
                <p:nvPr/>
              </p:nvCxnSpPr>
              <p:spPr>
                <a:xfrm flipV="1">
                  <a:off x="930131" y="4480822"/>
                  <a:ext cx="5055758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FF0000"/>
                  </a:solidFill>
                  <a:prstDash val="dash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1249893" y="3711219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7439" y="3749795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72980" y="3655998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446899" y="2540775"/>
              <a:ext cx="3860421" cy="471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al"/>
                  <a:ea typeface="+mn-ea"/>
                  <a:cs typeface="Hal"/>
                  <a:sym typeface="Helvetica Light"/>
                </a:rPr>
                <a:t>Spontaneous</a:t>
              </a: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- </a:t>
              </a: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Maternal Smoking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42246" y="2444749"/>
            <a:ext cx="6357900" cy="4800601"/>
            <a:chOff x="6542246" y="2444749"/>
            <a:chExt cx="6357900" cy="4800601"/>
          </a:xfrm>
        </p:grpSpPr>
        <p:grpSp>
          <p:nvGrpSpPr>
            <p:cNvPr id="7" name="Group 6"/>
            <p:cNvGrpSpPr/>
            <p:nvPr/>
          </p:nvGrpSpPr>
          <p:grpSpPr>
            <a:xfrm>
              <a:off x="6542246" y="2444749"/>
              <a:ext cx="6357900" cy="4800601"/>
              <a:chOff x="6542246" y="2444749"/>
              <a:chExt cx="6357900" cy="480060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542246" y="2444749"/>
                <a:ext cx="6357900" cy="4800601"/>
                <a:chOff x="6542246" y="2444749"/>
                <a:chExt cx="6357900" cy="4800601"/>
              </a:xfrm>
            </p:grpSpPr>
            <p:pic>
              <p:nvPicPr>
                <p:cNvPr id="47" name="pasted-image.pdf"/>
                <p:cNvPicPr/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6542246" y="2444749"/>
                  <a:ext cx="6357900" cy="4800601"/>
                </a:xfrm>
                <a:prstGeom prst="rect">
                  <a:avLst/>
                </a:prstGeom>
                <a:ln w="12700">
                  <a:miter lim="400000"/>
                </a:ln>
                <a:effectLst>
                  <a:outerShdw blurRad="190500" dist="12700" dir="5400000" rotWithShape="0">
                    <a:srgbClr val="000000"/>
                  </a:outerShdw>
                  <a:reflection stA="50000" endPos="40000" dir="5400000" sy="-100000" algn="bl" rotWithShape="0"/>
                </a:effectLst>
              </p:spPr>
            </p:pic>
            <p:cxnSp>
              <p:nvCxnSpPr>
                <p:cNvPr id="6" name="Straight Connector 5"/>
                <p:cNvCxnSpPr>
                  <a:cxnSpLocks noChangeAspect="1"/>
                </p:cNvCxnSpPr>
                <p:nvPr/>
              </p:nvCxnSpPr>
              <p:spPr>
                <a:xfrm flipV="1">
                  <a:off x="7385298" y="4449332"/>
                  <a:ext cx="5110622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FF0000"/>
                  </a:solidFill>
                  <a:prstDash val="dash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7707651" y="3909084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719710" y="3672537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783231" y="3512029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461442" y="2539561"/>
              <a:ext cx="4587783" cy="471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al"/>
                  <a:ea typeface="+mn-ea"/>
                  <a:cs typeface="Hal"/>
                  <a:sym typeface="Helvetica Light"/>
                </a:rPr>
                <a:t>Medically Indicated</a:t>
              </a: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- </a:t>
              </a: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Maternal Smoking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23" name="TextBox 22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25" name="Picture 24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022" y="8694230"/>
            <a:ext cx="4668849" cy="590232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No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022" y="2482850"/>
            <a:ext cx="6273801" cy="4787901"/>
            <a:chOff x="81022" y="2482850"/>
            <a:chExt cx="6273801" cy="4787901"/>
          </a:xfrm>
        </p:grpSpPr>
        <p:grpSp>
          <p:nvGrpSpPr>
            <p:cNvPr id="3" name="Group 2"/>
            <p:cNvGrpSpPr/>
            <p:nvPr/>
          </p:nvGrpSpPr>
          <p:grpSpPr>
            <a:xfrm>
              <a:off x="81022" y="2482850"/>
              <a:ext cx="6273801" cy="4787901"/>
              <a:chOff x="81022" y="2482850"/>
              <a:chExt cx="6273801" cy="4787901"/>
            </a:xfrm>
          </p:grpSpPr>
          <p:pic>
            <p:nvPicPr>
              <p:cNvPr id="51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1022" y="2482850"/>
                <a:ext cx="6273801" cy="47879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4" name="Straight Connector 3"/>
              <p:cNvCxnSpPr>
                <a:cxnSpLocks noChangeAspect="1"/>
              </p:cNvCxnSpPr>
              <p:nvPr/>
            </p:nvCxnSpPr>
            <p:spPr>
              <a:xfrm flipV="1">
                <a:off x="898642" y="4212315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236627" y="3937247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35765" y="4273717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8901" y="4149691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4855" y="4102910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2833" y="2457450"/>
            <a:ext cx="6341080" cy="4787901"/>
            <a:chOff x="6492833" y="2457450"/>
            <a:chExt cx="6341080" cy="4787901"/>
          </a:xfrm>
        </p:grpSpPr>
        <p:grpSp>
          <p:nvGrpSpPr>
            <p:cNvPr id="2" name="Group 1"/>
            <p:cNvGrpSpPr/>
            <p:nvPr/>
          </p:nvGrpSpPr>
          <p:grpSpPr>
            <a:xfrm>
              <a:off x="6492833" y="2457450"/>
              <a:ext cx="6341080" cy="4787901"/>
              <a:chOff x="6492833" y="2457450"/>
              <a:chExt cx="6341080" cy="4787901"/>
            </a:xfrm>
          </p:grpSpPr>
          <p:pic>
            <p:nvPicPr>
              <p:cNvPr id="50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492833" y="2457450"/>
                <a:ext cx="6341080" cy="47879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5" name="Straight Connector 4"/>
              <p:cNvCxnSpPr>
                <a:cxnSpLocks noChangeAspect="1"/>
              </p:cNvCxnSpPr>
              <p:nvPr/>
            </p:nvCxnSpPr>
            <p:spPr>
              <a:xfrm flipV="1">
                <a:off x="7338269" y="4192381"/>
                <a:ext cx="5092334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7664673" y="3729047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76732" y="3962239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04754" y="416162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736353" y="3962551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9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77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WIC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21" name="TextBox 20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23" name="Picture 22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8694230"/>
            <a:ext cx="4668849" cy="590232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No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77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Maternal Infection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8253" y="2482850"/>
            <a:ext cx="6273801" cy="4787901"/>
            <a:chOff x="138253" y="2482850"/>
            <a:chExt cx="6273801" cy="4787901"/>
          </a:xfrm>
        </p:grpSpPr>
        <p:grpSp>
          <p:nvGrpSpPr>
            <p:cNvPr id="6" name="Group 5"/>
            <p:cNvGrpSpPr/>
            <p:nvPr/>
          </p:nvGrpSpPr>
          <p:grpSpPr>
            <a:xfrm>
              <a:off x="138253" y="2482850"/>
              <a:ext cx="6273801" cy="4787901"/>
              <a:chOff x="138253" y="2482850"/>
              <a:chExt cx="6273801" cy="478790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38253" y="2482850"/>
                <a:ext cx="6273801" cy="4787901"/>
                <a:chOff x="138253" y="2482850"/>
                <a:chExt cx="6273801" cy="4787901"/>
              </a:xfrm>
            </p:grpSpPr>
            <p:pic>
              <p:nvPicPr>
                <p:cNvPr id="54" name="pasted-image.pdf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38253" y="2482850"/>
                  <a:ext cx="6273801" cy="4787901"/>
                </a:xfrm>
                <a:prstGeom prst="rect">
                  <a:avLst/>
                </a:prstGeom>
                <a:ln w="12700">
                  <a:miter lim="400000"/>
                </a:ln>
                <a:effectLst>
                  <a:outerShdw blurRad="190500" dist="12700" dir="5400000" rotWithShape="0">
                    <a:srgbClr val="000000"/>
                  </a:outerShdw>
                  <a:reflection stA="50000" endPos="40000" dir="5400000" sy="-100000" algn="bl" rotWithShape="0"/>
                </a:effectLst>
              </p:spPr>
            </p:pic>
            <p:cxnSp>
              <p:nvCxnSpPr>
                <p:cNvPr id="4" name="Straight Connector 3"/>
                <p:cNvCxnSpPr>
                  <a:cxnSpLocks noChangeAspect="1"/>
                </p:cNvCxnSpPr>
                <p:nvPr/>
              </p:nvCxnSpPr>
              <p:spPr>
                <a:xfrm flipV="1">
                  <a:off x="951123" y="4680251"/>
                  <a:ext cx="5055758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FF0000"/>
                  </a:solidFill>
                  <a:prstDash val="dash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1283724" y="3940450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53016" y="2540775"/>
              <a:ext cx="3848192" cy="471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al"/>
                  <a:ea typeface="+mn-ea"/>
                  <a:cs typeface="Hal"/>
                  <a:sym typeface="Helvetica Light"/>
                </a:rPr>
                <a:t>Spontaneous</a:t>
              </a: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- </a:t>
              </a: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Maternal Infection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69997" y="2457450"/>
            <a:ext cx="6341081" cy="4787901"/>
            <a:chOff x="6569997" y="2457450"/>
            <a:chExt cx="6341081" cy="4787901"/>
          </a:xfrm>
        </p:grpSpPr>
        <p:grpSp>
          <p:nvGrpSpPr>
            <p:cNvPr id="7" name="Group 6"/>
            <p:cNvGrpSpPr/>
            <p:nvPr/>
          </p:nvGrpSpPr>
          <p:grpSpPr>
            <a:xfrm>
              <a:off x="6569997" y="2457450"/>
              <a:ext cx="6341081" cy="4787901"/>
              <a:chOff x="6569997" y="2457450"/>
              <a:chExt cx="6341081" cy="478790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569997" y="2457450"/>
                <a:ext cx="6341081" cy="4787901"/>
                <a:chOff x="6569997" y="2457450"/>
                <a:chExt cx="6341081" cy="4787901"/>
              </a:xfrm>
            </p:grpSpPr>
            <p:pic>
              <p:nvPicPr>
                <p:cNvPr id="53" name="pasted-image.pdf"/>
                <p:cNvPicPr/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6569997" y="2457450"/>
                  <a:ext cx="6341081" cy="4787901"/>
                </a:xfrm>
                <a:prstGeom prst="rect">
                  <a:avLst/>
                </a:prstGeom>
                <a:ln w="12700">
                  <a:miter lim="400000"/>
                </a:ln>
                <a:effectLst>
                  <a:outerShdw blurRad="190500" dist="12700" dir="5400000" rotWithShape="0">
                    <a:srgbClr val="000000"/>
                  </a:outerShdw>
                  <a:reflection stA="50000" endPos="40000" dir="5400000" sy="-100000" algn="bl" rotWithShape="0"/>
                </a:effectLst>
              </p:spPr>
            </p:pic>
            <p:cxnSp>
              <p:nvCxnSpPr>
                <p:cNvPr id="5" name="Straight Connector 4"/>
                <p:cNvCxnSpPr>
                  <a:cxnSpLocks noChangeAspect="1"/>
                </p:cNvCxnSpPr>
                <p:nvPr/>
              </p:nvCxnSpPr>
              <p:spPr>
                <a:xfrm flipV="1">
                  <a:off x="7432735" y="4673752"/>
                  <a:ext cx="5055758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FF0000"/>
                  </a:solidFill>
                  <a:prstDash val="dash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8759874" y="4544911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467559" y="2539561"/>
              <a:ext cx="4575555" cy="471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al"/>
                  <a:ea typeface="+mn-ea"/>
                  <a:cs typeface="Hal"/>
                  <a:sym typeface="Helvetica Light"/>
                </a:rPr>
                <a:t>Medically Indicated</a:t>
              </a: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- </a:t>
              </a: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Maternal Infection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20" name="TextBox 19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22" name="Picture 21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365" y="8694230"/>
            <a:ext cx="4668849" cy="590232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No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365" y="2476500"/>
            <a:ext cx="6273801" cy="4800601"/>
            <a:chOff x="87365" y="2476500"/>
            <a:chExt cx="6273801" cy="4800601"/>
          </a:xfrm>
        </p:grpSpPr>
        <p:grpSp>
          <p:nvGrpSpPr>
            <p:cNvPr id="3" name="Group 2"/>
            <p:cNvGrpSpPr/>
            <p:nvPr/>
          </p:nvGrpSpPr>
          <p:grpSpPr>
            <a:xfrm>
              <a:off x="87365" y="2476500"/>
              <a:ext cx="6273801" cy="4800601"/>
              <a:chOff x="87365" y="2476500"/>
              <a:chExt cx="6273801" cy="4800601"/>
            </a:xfrm>
          </p:grpSpPr>
          <p:pic>
            <p:nvPicPr>
              <p:cNvPr id="56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7365" y="2476500"/>
                <a:ext cx="6273801" cy="48006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4" name="Straight Connector 3"/>
              <p:cNvCxnSpPr>
                <a:cxnSpLocks noChangeAspect="1"/>
              </p:cNvCxnSpPr>
              <p:nvPr/>
            </p:nvCxnSpPr>
            <p:spPr>
              <a:xfrm flipV="1">
                <a:off x="919634" y="5870717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246908" y="3358173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6047" y="4320497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5185" y="4000814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57591" y="3545625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75137" y="4220185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75545" y="2508250"/>
            <a:ext cx="6273801" cy="4737101"/>
            <a:chOff x="6575545" y="2508250"/>
            <a:chExt cx="6273801" cy="4737101"/>
          </a:xfrm>
        </p:grpSpPr>
        <p:grpSp>
          <p:nvGrpSpPr>
            <p:cNvPr id="2" name="Group 1"/>
            <p:cNvGrpSpPr/>
            <p:nvPr/>
          </p:nvGrpSpPr>
          <p:grpSpPr>
            <a:xfrm>
              <a:off x="6575545" y="2508250"/>
              <a:ext cx="6273801" cy="4737101"/>
              <a:chOff x="6575545" y="2508250"/>
              <a:chExt cx="6273801" cy="4737101"/>
            </a:xfrm>
          </p:grpSpPr>
          <p:pic>
            <p:nvPicPr>
              <p:cNvPr id="57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575545" y="2508250"/>
                <a:ext cx="6273801" cy="47371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5" name="Straight Connector 4"/>
              <p:cNvCxnSpPr>
                <a:cxnSpLocks noChangeAspect="1"/>
              </p:cNvCxnSpPr>
              <p:nvPr/>
            </p:nvCxnSpPr>
            <p:spPr>
              <a:xfrm flipV="1">
                <a:off x="7401247" y="5861279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741909" y="356516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53969" y="394408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57219" y="4230730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37356" y="423864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31091" y="3573080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1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77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Previous Preterm Birth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23" name="TextBox 22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25" name="Picture 24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569997" y="2457450"/>
            <a:ext cx="6341081" cy="4787901"/>
            <a:chOff x="6569997" y="2457450"/>
            <a:chExt cx="6341081" cy="4787901"/>
          </a:xfrm>
        </p:grpSpPr>
        <p:grpSp>
          <p:nvGrpSpPr>
            <p:cNvPr id="2" name="Group 1"/>
            <p:cNvGrpSpPr/>
            <p:nvPr/>
          </p:nvGrpSpPr>
          <p:grpSpPr>
            <a:xfrm>
              <a:off x="6569997" y="2457450"/>
              <a:ext cx="6341081" cy="4787901"/>
              <a:chOff x="6569997" y="2457450"/>
              <a:chExt cx="6341081" cy="4787901"/>
            </a:xfrm>
          </p:grpSpPr>
          <p:pic>
            <p:nvPicPr>
              <p:cNvPr id="59" name="pasted-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69997" y="2457450"/>
                <a:ext cx="6341081" cy="47879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5" name="Straight Connector 4"/>
              <p:cNvCxnSpPr>
                <a:cxnSpLocks noChangeAspect="1"/>
              </p:cNvCxnSpPr>
              <p:nvPr/>
            </p:nvCxnSpPr>
            <p:spPr>
              <a:xfrm flipV="1">
                <a:off x="7432735" y="5137040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7750629" y="385760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2689" y="3593004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90711" y="3276711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22309" y="344864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855550" y="3520056"/>
              <a:ext cx="185226" cy="2304275"/>
              <a:chOff x="3333851" y="3651615"/>
              <a:chExt cx="185226" cy="2304275"/>
            </a:xfrm>
          </p:grpSpPr>
          <p:cxnSp>
            <p:nvCxnSpPr>
              <p:cNvPr id="21" name="Straight Connector 20"/>
              <p:cNvCxnSpPr>
                <a:cxnSpLocks noChangeAspect="1"/>
              </p:cNvCxnSpPr>
              <p:nvPr/>
            </p:nvCxnSpPr>
            <p:spPr>
              <a:xfrm>
                <a:off x="3434570" y="3651615"/>
                <a:ext cx="0" cy="2290341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Straight Connector 21"/>
              <p:cNvCxnSpPr>
                <a:cxnSpLocks noChangeAspect="1"/>
              </p:cNvCxnSpPr>
              <p:nvPr/>
            </p:nvCxnSpPr>
            <p:spPr>
              <a:xfrm rot="5400000">
                <a:off x="3425291" y="3560175"/>
                <a:ext cx="0" cy="18288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Straight Connector 22"/>
              <p:cNvCxnSpPr>
                <a:cxnSpLocks noChangeAspect="1"/>
              </p:cNvCxnSpPr>
              <p:nvPr/>
            </p:nvCxnSpPr>
            <p:spPr>
              <a:xfrm rot="5400000">
                <a:off x="3427637" y="5864450"/>
                <a:ext cx="0" cy="18288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9" name="Rounded Rectangle 8"/>
          <p:cNvSpPr/>
          <p:nvPr/>
        </p:nvSpPr>
        <p:spPr>
          <a:xfrm>
            <a:off x="19528" y="8694230"/>
            <a:ext cx="4668849" cy="590232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No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3722" y="2482850"/>
            <a:ext cx="6273801" cy="4787901"/>
            <a:chOff x="93722" y="2482850"/>
            <a:chExt cx="6273801" cy="4787901"/>
          </a:xfrm>
        </p:grpSpPr>
        <p:grpSp>
          <p:nvGrpSpPr>
            <p:cNvPr id="6" name="Group 5"/>
            <p:cNvGrpSpPr/>
            <p:nvPr/>
          </p:nvGrpSpPr>
          <p:grpSpPr>
            <a:xfrm>
              <a:off x="93722" y="2482850"/>
              <a:ext cx="6273801" cy="4787901"/>
              <a:chOff x="93722" y="2482850"/>
              <a:chExt cx="6273801" cy="478790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3722" y="2482850"/>
                <a:ext cx="6273801" cy="4787901"/>
                <a:chOff x="93722" y="2482850"/>
                <a:chExt cx="6273801" cy="4787901"/>
              </a:xfrm>
            </p:grpSpPr>
            <p:pic>
              <p:nvPicPr>
                <p:cNvPr id="60" name="pasted-image.pdf"/>
                <p:cNvPicPr/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93722" y="2482850"/>
                  <a:ext cx="6273801" cy="4787901"/>
                </a:xfrm>
                <a:prstGeom prst="rect">
                  <a:avLst/>
                </a:prstGeom>
                <a:ln w="12700">
                  <a:miter lim="400000"/>
                </a:ln>
                <a:effectLst>
                  <a:outerShdw blurRad="190500" dist="12700" dir="5400000" rotWithShape="0">
                    <a:srgbClr val="000000"/>
                  </a:outerShdw>
                  <a:reflection stA="50000" endPos="40000" dir="5400000" sy="-100000" algn="bl" rotWithShape="0"/>
                </a:effectLst>
              </p:spPr>
            </p:pic>
            <p:cxnSp>
              <p:nvCxnSpPr>
                <p:cNvPr id="4" name="Straight Connector 3"/>
                <p:cNvCxnSpPr>
                  <a:cxnSpLocks noChangeAspect="1"/>
                </p:cNvCxnSpPr>
                <p:nvPr/>
              </p:nvCxnSpPr>
              <p:spPr>
                <a:xfrm flipV="1">
                  <a:off x="930131" y="5177966"/>
                  <a:ext cx="5055758" cy="0"/>
                </a:xfrm>
                <a:prstGeom prst="line">
                  <a:avLst/>
                </a:prstGeom>
                <a:noFill/>
                <a:ln w="9525" cap="flat" cmpd="sng">
                  <a:solidFill>
                    <a:srgbClr val="FF0000"/>
                  </a:solidFill>
                  <a:prstDash val="dash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1238784" y="4447585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333851" y="3651615"/>
              <a:ext cx="185226" cy="2304275"/>
              <a:chOff x="3333851" y="3651615"/>
              <a:chExt cx="185226" cy="2304275"/>
            </a:xfrm>
          </p:grpSpPr>
          <p:cxnSp>
            <p:nvCxnSpPr>
              <p:cNvPr id="15" name="Straight Connector 14"/>
              <p:cNvCxnSpPr>
                <a:cxnSpLocks noChangeAspect="1"/>
              </p:cNvCxnSpPr>
              <p:nvPr/>
            </p:nvCxnSpPr>
            <p:spPr>
              <a:xfrm>
                <a:off x="3434570" y="3651615"/>
                <a:ext cx="0" cy="2290341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>
                <a:cxnSpLocks noChangeAspect="1"/>
              </p:cNvCxnSpPr>
              <p:nvPr/>
            </p:nvCxnSpPr>
            <p:spPr>
              <a:xfrm rot="5400000">
                <a:off x="3425291" y="3560175"/>
                <a:ext cx="0" cy="18288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>
                <a:cxnSpLocks noChangeAspect="1"/>
              </p:cNvCxnSpPr>
              <p:nvPr/>
            </p:nvCxnSpPr>
            <p:spPr>
              <a:xfrm rot="5400000">
                <a:off x="3427637" y="5864450"/>
                <a:ext cx="0" cy="18288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6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77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Infertility Treatment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28" name="TextBox 27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30" name="Picture 29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70978"/>
            <a:ext cx="13004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6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Interval Between Previous Live Births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5858" y="2146300"/>
            <a:ext cx="6184901" cy="5461000"/>
            <a:chOff x="65858" y="2146300"/>
            <a:chExt cx="6184901" cy="5461000"/>
          </a:xfrm>
        </p:grpSpPr>
        <p:pic>
          <p:nvPicPr>
            <p:cNvPr id="42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858" y="2146300"/>
              <a:ext cx="6184901" cy="5461000"/>
            </a:xfrm>
            <a:prstGeom prst="rect">
              <a:avLst/>
            </a:prstGeom>
            <a:ln w="12700">
              <a:miter lim="400000"/>
            </a:ln>
            <a:effectLst>
              <a:outerShdw blurRad="190500" dist="12700" dir="5400000" rotWithShape="0">
                <a:srgbClr val="000000"/>
              </a:outerShdw>
              <a:reflection stA="50000" endPos="40000" dir="5400000" sy="-100000" algn="bl" rotWithShape="0"/>
            </a:effectLst>
          </p:spPr>
        </p:pic>
        <p:grpSp>
          <p:nvGrpSpPr>
            <p:cNvPr id="3" name="Group 2"/>
            <p:cNvGrpSpPr/>
            <p:nvPr/>
          </p:nvGrpSpPr>
          <p:grpSpPr>
            <a:xfrm>
              <a:off x="885098" y="3925378"/>
              <a:ext cx="4964315" cy="2133588"/>
              <a:chOff x="885098" y="3925378"/>
              <a:chExt cx="4964315" cy="2133588"/>
            </a:xfrm>
          </p:grpSpPr>
          <p:cxnSp>
            <p:nvCxnSpPr>
              <p:cNvPr id="5" name="Straight Connector 4"/>
              <p:cNvCxnSpPr>
                <a:cxnSpLocks noChangeAspect="1"/>
              </p:cNvCxnSpPr>
              <p:nvPr/>
            </p:nvCxnSpPr>
            <p:spPr>
              <a:xfrm flipV="1">
                <a:off x="885098" y="6006465"/>
                <a:ext cx="4964315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917942" y="5324522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03186" y="5575454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88430" y="5684062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62726" y="4391326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97083" y="5552222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55600" y="4578778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11777" y="5286798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58303" y="3959558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03532" y="5413149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77828" y="5521757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74020" y="5630365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48316" y="3925378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15251" y="5583730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00495" y="5539066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48575" y="4467962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449012" y="2127250"/>
            <a:ext cx="6286501" cy="5499100"/>
            <a:chOff x="6449012" y="2127250"/>
            <a:chExt cx="6286501" cy="5499100"/>
          </a:xfrm>
        </p:grpSpPr>
        <p:pic>
          <p:nvPicPr>
            <p:cNvPr id="4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49012" y="2127250"/>
              <a:ext cx="6286501" cy="5499100"/>
            </a:xfrm>
            <a:prstGeom prst="rect">
              <a:avLst/>
            </a:prstGeom>
            <a:ln w="12700">
              <a:miter lim="400000"/>
            </a:ln>
            <a:effectLst>
              <a:outerShdw blurRad="190500" dist="12700" dir="5400000" rotWithShape="0">
                <a:srgbClr val="000000"/>
              </a:outerShdw>
              <a:reflection stA="50000" endPos="40000" dir="5400000" sy="-100000" algn="bl" rotWithShape="0"/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7245379" y="3847406"/>
              <a:ext cx="5046611" cy="2027384"/>
              <a:chOff x="7245379" y="3847406"/>
              <a:chExt cx="5046611" cy="2027384"/>
            </a:xfrm>
          </p:grpSpPr>
          <p:cxnSp>
            <p:nvCxnSpPr>
              <p:cNvPr id="6" name="Straight Connector 5"/>
              <p:cNvCxnSpPr>
                <a:cxnSpLocks noChangeAspect="1"/>
              </p:cNvCxnSpPr>
              <p:nvPr/>
            </p:nvCxnSpPr>
            <p:spPr>
              <a:xfrm flipV="1">
                <a:off x="7245379" y="5874790"/>
                <a:ext cx="5046611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292976" y="5246705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653388" y="5322469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838632" y="4785145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297576" y="5364517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657988" y="5374593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854180" y="4957697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309392" y="5274317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680752" y="5317237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865484" y="3847406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323044" y="5397563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705352" y="5396691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868700" y="4946951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sp>
        <p:nvSpPr>
          <p:cNvPr id="37" name="Rounded Rectangle 36"/>
          <p:cNvSpPr/>
          <p:nvPr/>
        </p:nvSpPr>
        <p:spPr>
          <a:xfrm>
            <a:off x="38144" y="8694230"/>
            <a:ext cx="4924686" cy="590232"/>
          </a:xfrm>
          <a:prstGeom prst="round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24 to 48 months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39" name="TextBox 38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41" name="Picture 40" descr="SLU_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5040" y="8694230"/>
            <a:ext cx="5175123" cy="590232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Recommended amount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040" y="2482850"/>
            <a:ext cx="6273801" cy="4787901"/>
            <a:chOff x="135040" y="2482850"/>
            <a:chExt cx="6273801" cy="4787901"/>
          </a:xfrm>
        </p:grpSpPr>
        <p:grpSp>
          <p:nvGrpSpPr>
            <p:cNvPr id="3" name="Group 2"/>
            <p:cNvGrpSpPr/>
            <p:nvPr/>
          </p:nvGrpSpPr>
          <p:grpSpPr>
            <a:xfrm>
              <a:off x="135040" y="2482850"/>
              <a:ext cx="6273801" cy="4787901"/>
              <a:chOff x="135040" y="2482850"/>
              <a:chExt cx="6273801" cy="4787901"/>
            </a:xfrm>
          </p:grpSpPr>
          <p:pic>
            <p:nvPicPr>
              <p:cNvPr id="65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5040" y="2482850"/>
                <a:ext cx="6273801" cy="47879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4" name="Straight Connector 3"/>
              <p:cNvCxnSpPr>
                <a:cxnSpLocks noChangeAspect="1"/>
              </p:cNvCxnSpPr>
              <p:nvPr/>
            </p:nvCxnSpPr>
            <p:spPr>
              <a:xfrm flipV="1">
                <a:off x="961619" y="4690746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136468" y="3627531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8379" y="501684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7518" y="497664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35064" y="4941594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2610" y="4749151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70156" y="492676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40750" y="3523509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7634" y="3678805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56756" y="348147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74285" y="367068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90978" y="2508250"/>
            <a:ext cx="6273801" cy="4737101"/>
            <a:chOff x="6590978" y="2508250"/>
            <a:chExt cx="6273801" cy="4737101"/>
          </a:xfrm>
        </p:grpSpPr>
        <p:grpSp>
          <p:nvGrpSpPr>
            <p:cNvPr id="2" name="Group 1"/>
            <p:cNvGrpSpPr/>
            <p:nvPr/>
          </p:nvGrpSpPr>
          <p:grpSpPr>
            <a:xfrm>
              <a:off x="6590978" y="2508250"/>
              <a:ext cx="6273801" cy="4737101"/>
              <a:chOff x="6590978" y="2508250"/>
              <a:chExt cx="6273801" cy="4737101"/>
            </a:xfrm>
          </p:grpSpPr>
          <p:pic>
            <p:nvPicPr>
              <p:cNvPr id="66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590978" y="2508250"/>
                <a:ext cx="6273801" cy="47371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5" name="Straight Connector 4"/>
              <p:cNvCxnSpPr>
                <a:cxnSpLocks noChangeAspect="1"/>
              </p:cNvCxnSpPr>
              <p:nvPr/>
            </p:nvCxnSpPr>
            <p:spPr>
              <a:xfrm flipV="1">
                <a:off x="7427283" y="4690746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7594039" y="372521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3667" y="4405115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02199" y="399081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10683" y="3674523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622743" y="3901049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6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6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Weight Gain Recommendations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28" name="TextBox 27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30" name="Picture 29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2596"/>
            <a:ext cx="13004799" cy="1269435"/>
          </a:xfrm>
          <a:prstGeom prst="rect">
            <a:avLst/>
          </a:prstGeom>
        </p:spPr>
        <p:txBody>
          <a:bodyPr/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defTabSz="584200"/>
            <a:r>
              <a:rPr lang="en-US" dirty="0">
                <a:latin typeface="Gill Sans Light"/>
                <a:cs typeface="Gill Sans Light"/>
              </a:rPr>
              <a:t>Discussion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998775" y="1157919"/>
            <a:ext cx="11483124" cy="7713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87672" indent="-487672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56623" indent="-406394" algn="l" defTabSz="130046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4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sz="4000" dirty="0">
                <a:solidFill>
                  <a:srgbClr val="7F7F7F"/>
                </a:solidFill>
                <a:latin typeface="Gill Sans Light"/>
                <a:cs typeface="Gill Sans Light"/>
              </a:rPr>
              <a:t>Risk factors that increase risk for LPTB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Mother aged 35 and above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Mother’s education less than college degree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Less than 9 prenatal visits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Under recommendation weight gain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Smoking during pregnancy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Maternal medical conditions</a:t>
            </a:r>
          </a:p>
          <a:p>
            <a:pPr marL="571500" indent="-571500">
              <a:lnSpc>
                <a:spcPct val="14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sz="4000" dirty="0">
                <a:solidFill>
                  <a:srgbClr val="7F7F7F"/>
                </a:solidFill>
                <a:latin typeface="Gill Sans Light"/>
                <a:cs typeface="Gill Sans Light"/>
              </a:rPr>
              <a:t>Risk factors that decrease risk for LPTB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Greater than 13 prenatal </a:t>
            </a:r>
            <a:r>
              <a:rPr lang="en-US" sz="32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visits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Over recommendation weight gain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Female infant</a:t>
            </a:r>
          </a:p>
          <a:p>
            <a:pPr marL="1140452" lvl="2" indent="-571500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>
                <a:solidFill>
                  <a:srgbClr val="7F7F7F"/>
                </a:solidFill>
                <a:latin typeface="Gill Sans Light"/>
                <a:cs typeface="Gill Sans Light"/>
              </a:rPr>
              <a:t>WIC</a:t>
            </a:r>
          </a:p>
        </p:txBody>
      </p:sp>
      <p:pic>
        <p:nvPicPr>
          <p:cNvPr id="4" name="Picture 3" descr="SLU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5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500" y="444501"/>
            <a:ext cx="11099800" cy="11965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Introduction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8510" y="1895041"/>
            <a:ext cx="12653121" cy="7502921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000" u="sng" dirty="0">
                <a:latin typeface="Gill Sans Light"/>
                <a:cs typeface="Gill Sans Light"/>
              </a:rPr>
              <a:t>Full Term Birth:</a:t>
            </a:r>
            <a:r>
              <a:rPr lang="en-US" sz="4000" dirty="0">
                <a:latin typeface="Gill Sans Light"/>
                <a:cs typeface="Gill Sans Light"/>
              </a:rPr>
              <a:t> born during or after 37 weeks of gestation</a:t>
            </a:r>
          </a:p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000" u="sng" dirty="0">
                <a:latin typeface="Gill Sans Light"/>
                <a:cs typeface="Gill Sans Light"/>
              </a:rPr>
              <a:t>Preterm Birth</a:t>
            </a:r>
            <a:r>
              <a:rPr lang="en-US" sz="4000" dirty="0">
                <a:latin typeface="Gill Sans Light"/>
                <a:cs typeface="Gill Sans Light"/>
              </a:rPr>
              <a:t>: born before 37 weeks of gestation</a:t>
            </a:r>
          </a:p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000" dirty="0">
                <a:latin typeface="Gill Sans Light"/>
                <a:cs typeface="Gill Sans Light"/>
              </a:rPr>
              <a:t>Negative health outcomes from preterm birth</a:t>
            </a:r>
          </a:p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000" dirty="0">
                <a:latin typeface="Gill Sans Light"/>
                <a:cs typeface="Gill Sans Light"/>
              </a:rPr>
              <a:t>Two types of preterm birth</a:t>
            </a:r>
          </a:p>
          <a:p>
            <a:pPr marL="571500" indent="-571500" algn="l">
              <a:lnSpc>
                <a:spcPct val="120000"/>
              </a:lnSpc>
              <a:buFont typeface="Courier New"/>
              <a:buChar char="o"/>
            </a:pPr>
            <a:r>
              <a:rPr lang="en-US" sz="3600" dirty="0">
                <a:latin typeface="Gill Sans Light"/>
                <a:cs typeface="Gill Sans Light"/>
              </a:rPr>
              <a:t>Spontaneous</a:t>
            </a:r>
          </a:p>
          <a:p>
            <a:pPr marL="571500" indent="-571500" algn="l">
              <a:lnSpc>
                <a:spcPct val="120000"/>
              </a:lnSpc>
              <a:buFont typeface="Courier New"/>
              <a:buChar char="o"/>
            </a:pPr>
            <a:r>
              <a:rPr lang="en-US" sz="3600" dirty="0">
                <a:latin typeface="Gill Sans Light"/>
                <a:cs typeface="Gill Sans Light"/>
              </a:rPr>
              <a:t>Nonspontaneous (medically-indicated)</a:t>
            </a:r>
          </a:p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000" u="sng" dirty="0">
                <a:latin typeface="Gill Sans Light"/>
                <a:cs typeface="Gill Sans Light"/>
              </a:rPr>
              <a:t>Late Preterm Birth (LPTB)</a:t>
            </a:r>
            <a:r>
              <a:rPr lang="en-US" sz="4000" dirty="0">
                <a:latin typeface="Gill Sans Light"/>
                <a:cs typeface="Gill Sans Light"/>
              </a:rPr>
              <a:t>: born 34 0/7 weeks to 36 6/7 weeks of gestation</a:t>
            </a:r>
          </a:p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000" dirty="0">
                <a:latin typeface="Gill Sans Light"/>
                <a:cs typeface="Gill Sans Light"/>
              </a:rPr>
              <a:t>70% of preterm births are LPTB</a:t>
            </a:r>
          </a:p>
        </p:txBody>
      </p:sp>
      <p:pic>
        <p:nvPicPr>
          <p:cNvPr id="4" name="Picture 3" descr="SLU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5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157919"/>
          </a:xfrm>
        </p:spPr>
        <p:txBody>
          <a:bodyPr/>
          <a:lstStyle/>
          <a:p>
            <a:r>
              <a:rPr lang="en-US" dirty="0" smtClean="0">
                <a:latin typeface="Gill Sans Light"/>
                <a:cs typeface="Gill Sans Light"/>
                <a:sym typeface="Helvetica Light"/>
              </a:rPr>
              <a:t>Strengths</a:t>
            </a:r>
            <a:endParaRPr lang="en-US" dirty="0">
              <a:latin typeface="Gill Sans Light"/>
              <a:cs typeface="Gill Sans Light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2592"/>
            <a:ext cx="130048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Large sample size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Gill Sans Light"/>
                <a:cs typeface="Gill Sans Light"/>
              </a:rPr>
              <a:t>Examination of effect modification of maternal race/ethnicity and the subtypes of LPTB on risk factors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719541"/>
            <a:ext cx="13004800" cy="1157919"/>
          </a:xfrm>
          <a:prstGeom prst="rect">
            <a:avLst/>
          </a:prstGeom>
        </p:spPr>
        <p:txBody>
          <a:bodyPr vert="horz" lIns="130046" tIns="65023" rIns="130046" bIns="65023" rtlCol="0" anchor="b"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ill Sans Light"/>
                <a:cs typeface="Gill Sans Light"/>
                <a:sym typeface="Helvetica Light"/>
              </a:rPr>
              <a:t>Limitations</a:t>
            </a:r>
            <a:endParaRPr lang="en-US" dirty="0">
              <a:latin typeface="Gill Sans Light"/>
              <a:cs typeface="Gill Sans Light"/>
              <a:sym typeface="Helvetica Ligh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95750" y="4975720"/>
            <a:ext cx="12809050" cy="3725699"/>
          </a:xfrm>
          <a:prstGeom prst="rect">
            <a:avLst/>
          </a:prstGeom>
        </p:spPr>
        <p:txBody>
          <a:bodyPr/>
          <a:lstStyle>
            <a:lvl1pPr marL="487672" indent="-487672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56623" indent="-406394" algn="l" defTabSz="130046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7F7F7F"/>
                </a:solidFill>
                <a:latin typeface="Gill Sans Light"/>
                <a:cs typeface="Gill Sans Light"/>
              </a:rPr>
              <a:t>Small sample size for specific subgroups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Non-Hispanic American Indian</a:t>
            </a:r>
          </a:p>
          <a:p>
            <a:pPr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Gill Sans Light"/>
                <a:cs typeface="Gill Sans Light"/>
              </a:rPr>
              <a:t>Potential for inaccurate reporting</a:t>
            </a:r>
          </a:p>
          <a:p>
            <a:r>
              <a:rPr lang="en-US" sz="36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Residual confounding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For example: no BMI information</a:t>
            </a:r>
          </a:p>
          <a:p>
            <a:r>
              <a:rPr lang="en-US" sz="36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Indirect measurement of spontaneous and non-spontaneous LPTB</a:t>
            </a:r>
            <a:endParaRPr lang="en-US" sz="36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pic>
        <p:nvPicPr>
          <p:cNvPr id="6" name="Picture 5" descr="SLU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U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78" y="968225"/>
            <a:ext cx="6023044" cy="240921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355869"/>
            <a:ext cx="13004800" cy="1157919"/>
          </a:xfrm>
          <a:prstGeom prst="rect">
            <a:avLst/>
          </a:prstGeom>
        </p:spPr>
        <p:txBody>
          <a:bodyPr vert="horz" lIns="130046" tIns="65023" rIns="130046" bIns="65023" rtlCol="0" anchor="b"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ill Sans Light"/>
                <a:cs typeface="Gill Sans Light"/>
                <a:sym typeface="Helvetica Light"/>
              </a:rPr>
              <a:t>Thanks for your attention</a:t>
            </a:r>
            <a:endParaRPr lang="en-US" dirty="0">
              <a:latin typeface="Gill Sans Light"/>
              <a:cs typeface="Gill Sans Light"/>
              <a:sym typeface="Helvetica Light"/>
            </a:endParaRPr>
          </a:p>
        </p:txBody>
      </p:sp>
      <p:pic>
        <p:nvPicPr>
          <p:cNvPr id="9" name="Picture 8" descr="SLU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8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978"/>
            <a:ext cx="12052300" cy="1235639"/>
          </a:xfrm>
        </p:spPr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Dataset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0" y="1996247"/>
            <a:ext cx="7974148" cy="6389328"/>
          </a:xfrm>
        </p:spPr>
        <p:txBody>
          <a:bodyPr>
            <a:normAutofit fontScale="92500"/>
          </a:bodyPr>
          <a:lstStyle/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400" dirty="0">
                <a:solidFill>
                  <a:srgbClr val="7F7F7F"/>
                </a:solidFill>
                <a:latin typeface="Gill Sans Light"/>
                <a:cs typeface="Gill Sans Light"/>
              </a:rPr>
              <a:t>2012 US birth certificate data </a:t>
            </a:r>
          </a:p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400" dirty="0">
                <a:solidFill>
                  <a:srgbClr val="7F7F7F"/>
                </a:solidFill>
                <a:latin typeface="Gill Sans Light"/>
                <a:cs typeface="Gill Sans Light"/>
              </a:rPr>
              <a:t>Exclusions</a:t>
            </a:r>
          </a:p>
          <a:p>
            <a:pPr marL="571500" lvl="4" indent="-571500" algn="l">
              <a:lnSpc>
                <a:spcPct val="120000"/>
              </a:lnSpc>
              <a:buFont typeface="Courier New"/>
              <a:buChar char="o"/>
            </a:pPr>
            <a:r>
              <a:rPr lang="en-US" sz="4000" dirty="0">
                <a:solidFill>
                  <a:srgbClr val="7F7F7F"/>
                </a:solidFill>
                <a:latin typeface="Gill Sans Light"/>
                <a:cs typeface="Gill Sans Light"/>
              </a:rPr>
              <a:t>non-US citizen mother</a:t>
            </a:r>
          </a:p>
          <a:p>
            <a:pPr marL="571500" lvl="4" indent="-571500" algn="l">
              <a:lnSpc>
                <a:spcPct val="120000"/>
              </a:lnSpc>
              <a:buFont typeface="Courier New"/>
              <a:buChar char="o"/>
            </a:pPr>
            <a:r>
              <a:rPr lang="en-US" sz="4000" dirty="0">
                <a:solidFill>
                  <a:srgbClr val="7F7F7F"/>
                </a:solidFill>
                <a:latin typeface="Gill Sans Light"/>
                <a:cs typeface="Gill Sans Light"/>
              </a:rPr>
              <a:t>major birth defects</a:t>
            </a:r>
          </a:p>
          <a:p>
            <a:pPr marL="571500" lvl="4" indent="-571500" algn="l">
              <a:lnSpc>
                <a:spcPct val="120000"/>
              </a:lnSpc>
              <a:buFont typeface="Courier New"/>
              <a:buChar char="o"/>
            </a:pPr>
            <a:r>
              <a:rPr lang="en-US" sz="4000" dirty="0">
                <a:solidFill>
                  <a:srgbClr val="7F7F7F"/>
                </a:solidFill>
                <a:latin typeface="Gill Sans Light"/>
                <a:cs typeface="Gill Sans Light"/>
              </a:rPr>
              <a:t>plural </a:t>
            </a:r>
            <a:r>
              <a:rPr lang="en-US" sz="40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births</a:t>
            </a:r>
          </a:p>
          <a:p>
            <a:pPr marL="571500" lvl="4" indent="-571500" algn="l">
              <a:lnSpc>
                <a:spcPct val="120000"/>
              </a:lnSpc>
              <a:buFont typeface="Courier New"/>
              <a:buChar char="o"/>
            </a:pPr>
            <a:r>
              <a:rPr lang="en-US" sz="4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&lt;= 33 </a:t>
            </a:r>
            <a:r>
              <a:rPr lang="en-US" sz="4400" dirty="0">
                <a:solidFill>
                  <a:srgbClr val="7F7F7F"/>
                </a:solidFill>
                <a:latin typeface="Gill Sans Light"/>
                <a:cs typeface="Gill Sans Light"/>
              </a:rPr>
              <a:t>weeks </a:t>
            </a:r>
            <a:r>
              <a:rPr lang="en-US" sz="4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gestation</a:t>
            </a:r>
          </a:p>
          <a:p>
            <a:pPr marL="571500" lvl="4" indent="-571500" algn="l">
              <a:lnSpc>
                <a:spcPct val="120000"/>
              </a:lnSpc>
              <a:buFont typeface="Courier New"/>
              <a:buChar char="o"/>
            </a:pPr>
            <a:r>
              <a:rPr lang="en-US" sz="4400" dirty="0">
                <a:solidFill>
                  <a:srgbClr val="7F7F7F"/>
                </a:solidFill>
                <a:latin typeface="Gill Sans Light"/>
                <a:cs typeface="Gill Sans Light"/>
              </a:rPr>
              <a:t>Mother’s older than 45</a:t>
            </a:r>
          </a:p>
          <a:p>
            <a:pPr marL="571500" indent="-571500" algn="l">
              <a:lnSpc>
                <a:spcPct val="120000"/>
              </a:lnSpc>
              <a:buFont typeface="Wingdings" charset="2"/>
              <a:buChar char="v"/>
            </a:pPr>
            <a:r>
              <a:rPr lang="en-US" sz="4400" dirty="0">
                <a:solidFill>
                  <a:srgbClr val="7F7F7F"/>
                </a:solidFill>
                <a:latin typeface="Gill Sans Light"/>
                <a:cs typeface="Gill Sans Light"/>
              </a:rPr>
              <a:t>Final sample size: 2.7 million</a:t>
            </a:r>
          </a:p>
          <a:p>
            <a:pPr algn="l">
              <a:lnSpc>
                <a:spcPct val="120000"/>
              </a:lnSpc>
            </a:pPr>
            <a:endParaRPr lang="en-US" sz="440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pic>
        <p:nvPicPr>
          <p:cNvPr id="4" name="Picture 3" descr="SLU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3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42789"/>
            <a:ext cx="11704320" cy="1251300"/>
          </a:xfrm>
        </p:spPr>
        <p:txBody>
          <a:bodyPr/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980132"/>
            <a:ext cx="11216640" cy="6041103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rgbClr val="7F7F7F"/>
                </a:solidFill>
                <a:latin typeface="Gill Sans Light"/>
                <a:cs typeface="Gill Sans Light"/>
              </a:rPr>
              <a:t>Spontaneous late preterm </a:t>
            </a:r>
            <a:r>
              <a:rPr lang="en-US" sz="4400" b="1" u="sng" dirty="0" smtClean="0">
                <a:solidFill>
                  <a:srgbClr val="7F7F7F"/>
                </a:solidFill>
                <a:latin typeface="Gill Sans Light"/>
                <a:cs typeface="Gill Sans Light"/>
              </a:rPr>
              <a:t>birth</a:t>
            </a:r>
            <a:r>
              <a:rPr lang="en-US" sz="4400" dirty="0">
                <a:solidFill>
                  <a:srgbClr val="7F7F7F"/>
                </a:solidFill>
                <a:latin typeface="Gill Sans Light"/>
                <a:cs typeface="Gill Sans Light"/>
              </a:rPr>
              <a:t>:  included all vaginal births without induction of labor or maternal medical complications.   </a:t>
            </a:r>
          </a:p>
          <a:p>
            <a:r>
              <a:rPr lang="en-US" sz="4400" b="1" u="sng" dirty="0">
                <a:solidFill>
                  <a:srgbClr val="7F7F7F"/>
                </a:solidFill>
                <a:latin typeface="Gill Sans Light"/>
                <a:cs typeface="Gill Sans Light"/>
              </a:rPr>
              <a:t>Medically indicated late preterm birth</a:t>
            </a:r>
            <a:r>
              <a:rPr lang="en-US" sz="4400" dirty="0">
                <a:solidFill>
                  <a:srgbClr val="7F7F7F"/>
                </a:solidFill>
                <a:latin typeface="Gill Sans Light"/>
                <a:cs typeface="Gill Sans Light"/>
              </a:rPr>
              <a:t>: any birth with any of these conditions: induction of labor, cesarean, or maternal medical complications, including diabetes, gestational diabetes, hypertension, gestational hypertension, or eclampsia. </a:t>
            </a:r>
          </a:p>
        </p:txBody>
      </p:sp>
      <p:pic>
        <p:nvPicPr>
          <p:cNvPr id="4" name="Picture 3" descr="SLU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33626"/>
            <a:ext cx="11099800" cy="1528687"/>
          </a:xfrm>
        </p:spPr>
        <p:txBody>
          <a:bodyPr/>
          <a:lstStyle/>
          <a:p>
            <a:r>
              <a:rPr lang="en-US" dirty="0" smtClean="0">
                <a:latin typeface="Gill Sans Light"/>
                <a:cs typeface="Gill Sans Light"/>
              </a:rPr>
              <a:t>Methods &amp; Analysis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5906" y="1914203"/>
            <a:ext cx="5334000" cy="6949851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v"/>
            </a:pPr>
            <a:r>
              <a:rPr lang="en-US" dirty="0">
                <a:latin typeface="Gill Sans Light"/>
                <a:cs typeface="Gill Sans Light"/>
              </a:rPr>
              <a:t>Descriptive and bivariate analysis</a:t>
            </a:r>
          </a:p>
          <a:p>
            <a:pPr marL="571500" indent="-571500" algn="l">
              <a:buFont typeface="Wingdings" charset="2"/>
              <a:buChar char="v"/>
            </a:pPr>
            <a:r>
              <a:rPr lang="en-US" dirty="0" smtClean="0">
                <a:latin typeface="Gill Sans Light"/>
                <a:cs typeface="Gill Sans Light"/>
              </a:rPr>
              <a:t>t-test </a:t>
            </a:r>
            <a:r>
              <a:rPr lang="en-US" dirty="0">
                <a:latin typeface="Gill Sans Light"/>
                <a:cs typeface="Gill Sans Light"/>
              </a:rPr>
              <a:t>for continuous variable</a:t>
            </a:r>
          </a:p>
          <a:p>
            <a:pPr marL="571500" indent="-571500" algn="l">
              <a:buFont typeface="Wingdings" charset="2"/>
              <a:buChar char="v"/>
            </a:pPr>
            <a:r>
              <a:rPr lang="en-US" dirty="0">
                <a:latin typeface="Gill Sans Light"/>
                <a:cs typeface="Gill Sans Light"/>
              </a:rPr>
              <a:t>Chi square test for categorical variables</a:t>
            </a:r>
          </a:p>
          <a:p>
            <a:pPr marL="571500" indent="-571500" algn="l">
              <a:buFont typeface="Wingdings" charset="2"/>
              <a:buChar char="v"/>
            </a:pPr>
            <a:r>
              <a:rPr lang="en-US" dirty="0">
                <a:latin typeface="Gill Sans Light"/>
                <a:cs typeface="Gill Sans Light"/>
              </a:rPr>
              <a:t>Binary multivariable logistic regression to estimate odds ratio and 95% confidence intervals</a:t>
            </a:r>
          </a:p>
          <a:p>
            <a:pPr marL="571500" indent="-571500" algn="l">
              <a:buFont typeface="Wingdings" charset="2"/>
              <a:buChar char="v"/>
            </a:pPr>
            <a:r>
              <a:rPr lang="en-US" dirty="0">
                <a:latin typeface="Gill Sans Light"/>
                <a:cs typeface="Gill Sans Light"/>
              </a:rPr>
              <a:t>Stratified analysis by maternal race/ethnicity</a:t>
            </a:r>
          </a:p>
          <a:p>
            <a:pPr marL="571500" indent="-571500" algn="l">
              <a:buFont typeface="Wingdings" charset="2"/>
              <a:buChar char="v"/>
            </a:pPr>
            <a:endParaRPr lang="en-US" sz="3600" dirty="0">
              <a:latin typeface="Gill Sans Light"/>
              <a:cs typeface="Gill Sans Light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415376" y="1723922"/>
            <a:ext cx="5783146" cy="69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lnSpc>
                <a:spcPct val="70000"/>
              </a:lnSpc>
              <a:buNone/>
            </a:pPr>
            <a:r>
              <a:rPr lang="en-US" sz="3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Risk </a:t>
            </a:r>
            <a:r>
              <a:rPr lang="en-US" sz="3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factors</a:t>
            </a:r>
            <a:endParaRPr lang="en-US" sz="3600" b="1" u="sng" dirty="0">
              <a:solidFill>
                <a:schemeClr val="tx1">
                  <a:lumMod val="50000"/>
                  <a:lumOff val="50000"/>
                </a:schemeClr>
              </a:solidFill>
              <a:latin typeface="Gill Sans Light"/>
              <a:cs typeface="Gill Sans Light"/>
            </a:endParaRP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Mother’s marital status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Mother’s age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Number of prenatal visits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Mother’s education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Infant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sex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Maternal health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conditions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ill Sans Light"/>
              <a:cs typeface="Gill Sans Light"/>
            </a:endParaRP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Smoking during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pregnancy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WIC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Maternal Infection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Previous preterm birth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Infertility treatment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Interval between previous live birth</a:t>
            </a:r>
          </a:p>
          <a:p>
            <a:pPr algn="l">
              <a:spcBef>
                <a:spcPts val="200"/>
              </a:spcBef>
              <a:spcAft>
                <a:spcPts val="100"/>
              </a:spcAft>
              <a:buFont typeface="Wingdings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Weight gain recommendations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ill Sans Light"/>
              <a:cs typeface="Gill Sans Light"/>
            </a:endParaRPr>
          </a:p>
          <a:p>
            <a:pPr marL="0" indent="0" algn="l">
              <a:spcBef>
                <a:spcPts val="200"/>
              </a:spcBef>
              <a:spcAft>
                <a:spcPts val="100"/>
              </a:spcAft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ill Sans Light"/>
              <a:cs typeface="Gill Sans Light"/>
            </a:endParaRPr>
          </a:p>
        </p:txBody>
      </p:sp>
      <p:pic>
        <p:nvPicPr>
          <p:cNvPr id="7" name="Picture 6" descr="SLU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79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240" y="0"/>
            <a:ext cx="11704320" cy="1288652"/>
          </a:xfrm>
        </p:spPr>
        <p:txBody>
          <a:bodyPr/>
          <a:lstStyle/>
          <a:p>
            <a:r>
              <a:rPr lang="en-US" dirty="0">
                <a:latin typeface="Gill Sans Light"/>
                <a:cs typeface="Gill Sans Light"/>
              </a:rPr>
              <a:t>LPTB Prevalence by Race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082853"/>
              </p:ext>
            </p:extLst>
          </p:nvPr>
        </p:nvGraphicFramePr>
        <p:xfrm>
          <a:off x="903404" y="1550116"/>
          <a:ext cx="11451156" cy="655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SLU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56794" y="2375548"/>
            <a:ext cx="6210301" cy="4737101"/>
            <a:chOff x="6656794" y="2375548"/>
            <a:chExt cx="6210301" cy="4737101"/>
          </a:xfrm>
        </p:grpSpPr>
        <p:grpSp>
          <p:nvGrpSpPr>
            <p:cNvPr id="7" name="Group 6"/>
            <p:cNvGrpSpPr/>
            <p:nvPr/>
          </p:nvGrpSpPr>
          <p:grpSpPr>
            <a:xfrm>
              <a:off x="6656794" y="2375548"/>
              <a:ext cx="6210301" cy="4737101"/>
              <a:chOff x="6567354" y="2375548"/>
              <a:chExt cx="6210301" cy="4737101"/>
            </a:xfrm>
          </p:grpSpPr>
          <p:pic>
            <p:nvPicPr>
              <p:cNvPr id="32" name="pasted-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67354" y="2375548"/>
                <a:ext cx="6210301" cy="4737101"/>
              </a:xfrm>
              <a:prstGeom prst="rect">
                <a:avLst/>
              </a:prstGeom>
              <a:ln w="254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21429" endPos="40000" dir="5400000" sy="-100000" algn="bl" rotWithShape="0"/>
              </a:effectLst>
            </p:spPr>
          </p:pic>
          <p:cxnSp>
            <p:nvCxnSpPr>
              <p:cNvPr id="6" name="Straight Connector 5"/>
              <p:cNvCxnSpPr>
                <a:cxnSpLocks noChangeAspect="1"/>
              </p:cNvCxnSpPr>
              <p:nvPr/>
            </p:nvCxnSpPr>
            <p:spPr>
              <a:xfrm>
                <a:off x="7406865" y="5056712"/>
                <a:ext cx="4973459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7635748" y="4967370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23969" y="4200813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46986" y="5089493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28235" y="3990217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32845" y="5099781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3163" y="324577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95471" y="398720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36895" y="502313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918144" y="3979083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6341" y="2350148"/>
            <a:ext cx="6273801" cy="4787901"/>
            <a:chOff x="126341" y="2350148"/>
            <a:chExt cx="6273801" cy="4787901"/>
          </a:xfrm>
        </p:grpSpPr>
        <p:grpSp>
          <p:nvGrpSpPr>
            <p:cNvPr id="5" name="Group 4"/>
            <p:cNvGrpSpPr/>
            <p:nvPr/>
          </p:nvGrpSpPr>
          <p:grpSpPr>
            <a:xfrm>
              <a:off x="126341" y="2350148"/>
              <a:ext cx="6273801" cy="4787901"/>
              <a:chOff x="1125" y="2350148"/>
              <a:chExt cx="6273801" cy="4787901"/>
            </a:xfrm>
          </p:grpSpPr>
          <p:pic>
            <p:nvPicPr>
              <p:cNvPr id="33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25" y="2350148"/>
                <a:ext cx="6273801" cy="4787901"/>
              </a:xfrm>
              <a:prstGeom prst="rect">
                <a:avLst/>
              </a:prstGeom>
              <a:ln w="254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21429" endPos="40000" dir="5400000" sy="-100000" algn="bl" rotWithShape="0"/>
              </a:effectLst>
            </p:spPr>
          </p:pic>
          <p:cxnSp>
            <p:nvCxnSpPr>
              <p:cNvPr id="3" name="Straight Connector 2"/>
              <p:cNvCxnSpPr>
                <a:cxnSpLocks noChangeAspect="1"/>
              </p:cNvCxnSpPr>
              <p:nvPr/>
            </p:nvCxnSpPr>
            <p:spPr>
              <a:xfrm flipV="1">
                <a:off x="814672" y="5037121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124504" y="448707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7896" y="4746800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4834" y="459584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4859" y="494501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51430" y="404770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62469" y="4479224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63825" y="481171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Title 3"/>
          <p:cNvSpPr txBox="1">
            <a:spLocks/>
          </p:cNvSpPr>
          <p:nvPr/>
        </p:nvSpPr>
        <p:spPr>
          <a:xfrm>
            <a:off x="952500" y="220386"/>
            <a:ext cx="11099800" cy="1329731"/>
          </a:xfrm>
          <a:prstGeom prst="rect">
            <a:avLst/>
          </a:prstGeom>
        </p:spPr>
        <p:txBody>
          <a:bodyPr vert="horz" lIns="130046" tIns="65023" rIns="130046" bIns="65023" rtlCol="0" anchor="b">
            <a:noAutofit/>
          </a:bodyPr>
          <a:lstStyle>
            <a:lvl1pPr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defRPr>
            </a:lvl1pPr>
          </a:lstStyle>
          <a:p>
            <a:r>
              <a:rPr lang="en-US" dirty="0"/>
              <a:t>Maternal Age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30" name="TextBox 29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5415" y="8696664"/>
            <a:ext cx="4668849" cy="590232"/>
          </a:xfrm>
          <a:prstGeom prst="round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Reference: 20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to 34 years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pic>
        <p:nvPicPr>
          <p:cNvPr id="34" name="Picture 33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53178" y="2444750"/>
            <a:ext cx="6357900" cy="4800601"/>
            <a:chOff x="6553178" y="2444750"/>
            <a:chExt cx="6357900" cy="4800601"/>
          </a:xfrm>
        </p:grpSpPr>
        <p:pic>
          <p:nvPicPr>
            <p:cNvPr id="36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553178" y="2444750"/>
              <a:ext cx="6357900" cy="4800601"/>
            </a:xfrm>
            <a:prstGeom prst="rect">
              <a:avLst/>
            </a:prstGeom>
            <a:ln w="12700">
              <a:miter lim="400000"/>
            </a:ln>
            <a:effectLst>
              <a:outerShdw blurRad="190500" dist="12700" dir="5400000" rotWithShape="0">
                <a:srgbClr val="000000"/>
              </a:outerShdw>
              <a:reflection stA="50000" endPos="40000" dir="5400000" sy="-100000" algn="bl" rotWithShape="0"/>
            </a:effectLst>
          </p:spPr>
        </p:pic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>
              <a:off x="7332821" y="4459830"/>
              <a:ext cx="5199650" cy="0"/>
            </a:xfrm>
            <a:prstGeom prst="line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Rounded Rectangle 8"/>
          <p:cNvSpPr/>
          <p:nvPr/>
        </p:nvSpPr>
        <p:spPr>
          <a:xfrm>
            <a:off x="0" y="8686224"/>
            <a:ext cx="4668849" cy="590232"/>
          </a:xfrm>
          <a:prstGeom prst="round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Married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915" y="2476499"/>
            <a:ext cx="6273801" cy="4800601"/>
            <a:chOff x="95915" y="2476499"/>
            <a:chExt cx="6273801" cy="4800601"/>
          </a:xfrm>
        </p:grpSpPr>
        <p:grpSp>
          <p:nvGrpSpPr>
            <p:cNvPr id="2" name="Group 1"/>
            <p:cNvGrpSpPr/>
            <p:nvPr/>
          </p:nvGrpSpPr>
          <p:grpSpPr>
            <a:xfrm>
              <a:off x="95915" y="2476499"/>
              <a:ext cx="6273801" cy="4800601"/>
              <a:chOff x="95915" y="2476499"/>
              <a:chExt cx="6273801" cy="4800601"/>
            </a:xfrm>
          </p:grpSpPr>
          <p:pic>
            <p:nvPicPr>
              <p:cNvPr id="35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95915" y="2476499"/>
                <a:ext cx="6273801" cy="4800601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4" name="Straight Connector 3"/>
              <p:cNvCxnSpPr>
                <a:cxnSpLocks noChangeAspect="1"/>
              </p:cNvCxnSpPr>
              <p:nvPr/>
            </p:nvCxnSpPr>
            <p:spPr>
              <a:xfrm flipV="1">
                <a:off x="930130" y="4480822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241701" y="408492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9246" y="3574659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0790" y="3387207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8337" y="3988139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97719" y="4207261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64483" y="4564253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2841" y="4213775"/>
            <a:ext cx="369465" cy="37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952500" y="444500"/>
            <a:ext cx="11099800" cy="1124293"/>
          </a:xfrm>
          <a:prstGeom prst="rect">
            <a:avLst/>
          </a:prstGeom>
        </p:spPr>
        <p:txBody>
          <a:bodyPr vert="horz" lIns="130046" tIns="65023" rIns="130046" bIns="65023" rtlCol="0" anchor="b">
            <a:noAutofit/>
          </a:bodyPr>
          <a:lstStyle>
            <a:lvl1pPr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defRPr>
            </a:lvl1pPr>
          </a:lstStyle>
          <a:p>
            <a:r>
              <a:rPr lang="en-US" dirty="0"/>
              <a:t>Mother’s Marital Status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20" name="TextBox 19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22" name="Picture 21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531" y="8620409"/>
            <a:ext cx="4668849" cy="590232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Reference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: 9 to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ill Sans Light"/>
                <a:ea typeface="Times New Roman"/>
                <a:cs typeface="Gill Sans Light"/>
              </a:rPr>
              <a:t>13 visits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Gill Sans Light"/>
              <a:cs typeface="Gill Sans Light"/>
              <a:sym typeface="Helvetica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531" y="2476500"/>
            <a:ext cx="6273801" cy="4800600"/>
            <a:chOff x="106531" y="2476500"/>
            <a:chExt cx="6273801" cy="4800600"/>
          </a:xfrm>
        </p:grpSpPr>
        <p:pic>
          <p:nvPicPr>
            <p:cNvPr id="20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531" y="2476500"/>
              <a:ext cx="6273801" cy="4800600"/>
            </a:xfrm>
            <a:prstGeom prst="rect">
              <a:avLst/>
            </a:prstGeom>
            <a:ln w="12700">
              <a:miter lim="400000"/>
            </a:ln>
            <a:effectLst>
              <a:outerShdw blurRad="190500" dist="12700" dir="5400000" rotWithShape="0">
                <a:srgbClr val="000000"/>
              </a:outerShdw>
              <a:reflection stA="50000" endPos="40000" dir="5400000" sy="-100000" algn="bl" rotWithShape="0"/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940626" y="3589684"/>
              <a:ext cx="5055758" cy="2446723"/>
              <a:chOff x="940626" y="3589684"/>
              <a:chExt cx="5055758" cy="2446723"/>
            </a:xfrm>
          </p:grpSpPr>
          <p:cxnSp>
            <p:nvCxnSpPr>
              <p:cNvPr id="4" name="Straight Connector 3"/>
              <p:cNvCxnSpPr>
                <a:cxnSpLocks noChangeAspect="1"/>
              </p:cNvCxnSpPr>
              <p:nvPr/>
            </p:nvCxnSpPr>
            <p:spPr>
              <a:xfrm flipV="1">
                <a:off x="940626" y="5518888"/>
                <a:ext cx="5055758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141539" y="3798925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05043" y="5661503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46479" y="4284271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09983" y="5433855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33011" y="3589684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14922" y="5487661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37951" y="3869171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38269" y="5628308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42890" y="4152040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43208" y="5547679"/>
                <a:ext cx="369465" cy="3749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*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610660" y="2508250"/>
            <a:ext cx="6273801" cy="4737100"/>
            <a:chOff x="6610660" y="2508250"/>
            <a:chExt cx="6273801" cy="4737100"/>
          </a:xfrm>
        </p:grpSpPr>
        <p:grpSp>
          <p:nvGrpSpPr>
            <p:cNvPr id="7" name="Group 6"/>
            <p:cNvGrpSpPr/>
            <p:nvPr/>
          </p:nvGrpSpPr>
          <p:grpSpPr>
            <a:xfrm>
              <a:off x="6610660" y="2508250"/>
              <a:ext cx="6273801" cy="4737100"/>
              <a:chOff x="6610660" y="2508250"/>
              <a:chExt cx="6273801" cy="4737100"/>
            </a:xfrm>
          </p:grpSpPr>
          <p:pic>
            <p:nvPicPr>
              <p:cNvPr id="21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610660" y="2508250"/>
                <a:ext cx="6273801" cy="4737100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90500" dist="12700" dir="5400000" rotWithShape="0">
                  <a:srgbClr val="000000"/>
                </a:outerShdw>
                <a:reflection stA="50000" endPos="40000" dir="5400000" sy="-100000" algn="bl" rotWithShape="0"/>
              </a:effectLst>
            </p:spPr>
          </p:pic>
          <p:cxnSp>
            <p:nvCxnSpPr>
              <p:cNvPr id="5" name="Straight Connector 4"/>
              <p:cNvCxnSpPr>
                <a:cxnSpLocks noChangeAspect="1"/>
              </p:cNvCxnSpPr>
              <p:nvPr/>
            </p:nvCxnSpPr>
            <p:spPr>
              <a:xfrm flipV="1">
                <a:off x="7432736" y="5509450"/>
                <a:ext cx="5092334" cy="0"/>
              </a:xfrm>
              <a:prstGeom prst="line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7624162" y="4214041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93790" y="5245606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32321" y="4608482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21487" y="5249307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640481" y="427312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52541" y="4319955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41707" y="523429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660700" y="449917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949866" y="5237688"/>
              <a:ext cx="369465" cy="374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4" name="Title 3"/>
          <p:cNvSpPr txBox="1">
            <a:spLocks/>
          </p:cNvSpPr>
          <p:nvPr/>
        </p:nvSpPr>
        <p:spPr>
          <a:xfrm>
            <a:off x="952500" y="444500"/>
            <a:ext cx="11099800" cy="1528687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77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ill Sans Light"/>
                <a:ea typeface="+mj-ea"/>
                <a:cs typeface="Gill Sans Light"/>
              </a:rPr>
              <a:t>Number of Prenatal Visits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8915525"/>
            <a:ext cx="3541556" cy="1149033"/>
            <a:chOff x="0" y="8915525"/>
            <a:chExt cx="3541556" cy="1149033"/>
          </a:xfrm>
        </p:grpSpPr>
        <p:sp>
          <p:nvSpPr>
            <p:cNvPr id="36" name="TextBox 35"/>
            <p:cNvSpPr txBox="1"/>
            <p:nvPr/>
          </p:nvSpPr>
          <p:spPr>
            <a:xfrm>
              <a:off x="0" y="8915525"/>
              <a:ext cx="369465" cy="1149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indent="0" algn="ctr" defTabSz="584200" rtl="0" fontAlgn="auto" latinLnBrk="1" hangingPunct="0">
                <a:lnSpc>
                  <a:spcPct val="150000"/>
                </a:lnSpc>
                <a:spcBef>
                  <a:spcPts val="18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*</a:t>
              </a:r>
              <a:endParaRPr kumimoji="0" lang="en-US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9927" y="9284462"/>
              <a:ext cx="31916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ea typeface="+mn-ea"/>
                  <a:cs typeface="Gill Sans Light"/>
                  <a:sym typeface="Helvetica Light"/>
                </a:rPr>
                <a:t>indicates significant values 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Light"/>
                <a:ea typeface="+mn-ea"/>
                <a:cs typeface="Gill Sans Light"/>
                <a:sym typeface="Helvetica Light"/>
              </a:endParaRPr>
            </a:p>
          </p:txBody>
        </p:sp>
      </p:grpSp>
      <p:pic>
        <p:nvPicPr>
          <p:cNvPr id="38" name="Picture 37" descr="SLU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38" y="8385575"/>
            <a:ext cx="3420062" cy="136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659</Words>
  <Application>Microsoft Office PowerPoint</Application>
  <PresentationFormat>Custom</PresentationFormat>
  <Paragraphs>270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Avenir Roman</vt:lpstr>
      <vt:lpstr>Century Gothic</vt:lpstr>
      <vt:lpstr>Courier New</vt:lpstr>
      <vt:lpstr>Gill Sans Light</vt:lpstr>
      <vt:lpstr>Hal</vt:lpstr>
      <vt:lpstr>Helvetica Light</vt:lpstr>
      <vt:lpstr>Palatino Linotype</vt:lpstr>
      <vt:lpstr>Times New Roman</vt:lpstr>
      <vt:lpstr>Wingdings</vt:lpstr>
      <vt:lpstr>Executive</vt:lpstr>
      <vt:lpstr>Racial Disparity in Correlates of Late Preterm Births:  A Population-Based Study</vt:lpstr>
      <vt:lpstr>Introduction</vt:lpstr>
      <vt:lpstr>Dataset</vt:lpstr>
      <vt:lpstr>Outcomes </vt:lpstr>
      <vt:lpstr>Methods &amp; Analysis</vt:lpstr>
      <vt:lpstr>LPTB Prevalence by 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194</cp:revision>
  <dcterms:modified xsi:type="dcterms:W3CDTF">2015-06-03T17:09:32Z</dcterms:modified>
</cp:coreProperties>
</file>