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0" r:id="rId1"/>
    <p:sldMasterId id="2147483732" r:id="rId2"/>
  </p:sldMasterIdLst>
  <p:notesMasterIdLst>
    <p:notesMasterId r:id="rId22"/>
  </p:notesMasterIdLst>
  <p:handoutMasterIdLst>
    <p:handoutMasterId r:id="rId23"/>
  </p:handoutMasterIdLst>
  <p:sldIdLst>
    <p:sldId id="256" r:id="rId3"/>
    <p:sldId id="286" r:id="rId4"/>
    <p:sldId id="287" r:id="rId5"/>
    <p:sldId id="284" r:id="rId6"/>
    <p:sldId id="260" r:id="rId7"/>
    <p:sldId id="268" r:id="rId8"/>
    <p:sldId id="264" r:id="rId9"/>
    <p:sldId id="259" r:id="rId10"/>
    <p:sldId id="265" r:id="rId11"/>
    <p:sldId id="266" r:id="rId12"/>
    <p:sldId id="261" r:id="rId13"/>
    <p:sldId id="270" r:id="rId14"/>
    <p:sldId id="285" r:id="rId15"/>
    <p:sldId id="278" r:id="rId16"/>
    <p:sldId id="280" r:id="rId17"/>
    <p:sldId id="279" r:id="rId18"/>
    <p:sldId id="281" r:id="rId19"/>
    <p:sldId id="277" r:id="rId20"/>
    <p:sldId id="267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99D"/>
    <a:srgbClr val="B20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867" autoAdjust="0"/>
  </p:normalViewPr>
  <p:slideViewPr>
    <p:cSldViewPr>
      <p:cViewPr>
        <p:scale>
          <a:sx n="70" d="100"/>
          <a:sy n="70" d="100"/>
        </p:scale>
        <p:origin x="-2736" y="-9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78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gss-fs1\shares\MCHB\DMCHWD\DMCHWD_Current\DGIS\Making%20Lifelong%20Connections%20Analysis%202014\RY%2012%20Former%20Trainee%20Analysis%20for%20ML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20174256342957131"/>
                  <c:y val="-0.27087598425196852"/>
                </c:manualLayout>
              </c:layout>
              <c:spPr/>
              <c:txPr>
                <a:bodyPr/>
                <a:lstStyle/>
                <a:p>
                  <a:pPr>
                    <a:defRPr sz="3000">
                      <a:latin typeface="Calibri" panose="020F050202020403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latin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'PM 08'!$D$92:$D$93</c:f>
              <c:numCache>
                <c:formatCode>0.00%</c:formatCode>
                <c:ptCount val="2"/>
                <c:pt idx="0">
                  <c:v>0.83189999999999997</c:v>
                </c:pt>
                <c:pt idx="1">
                  <c:v>0.1681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B14DE5-B435-4EED-BD36-4D83E6CEAECF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79798C08-16BB-44B6-8532-847F02216800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Working in Public Health</a:t>
          </a:r>
          <a:endParaRPr lang="en-US" dirty="0"/>
        </a:p>
      </dgm:t>
    </dgm:pt>
    <dgm:pt modelId="{6F4E47C9-C96F-4980-B5C6-562DAEBF6721}" type="parTrans" cxnId="{C1121931-B5DA-43F2-A112-FE56E8EBA610}">
      <dgm:prSet/>
      <dgm:spPr/>
      <dgm:t>
        <a:bodyPr/>
        <a:lstStyle/>
        <a:p>
          <a:endParaRPr lang="en-US"/>
        </a:p>
      </dgm:t>
    </dgm:pt>
    <dgm:pt modelId="{E3303A2F-2BF4-4FC1-B1B4-32FB400CDCDB}" type="sibTrans" cxnId="{C1121931-B5DA-43F2-A112-FE56E8EBA610}">
      <dgm:prSet/>
      <dgm:spPr/>
      <dgm:t>
        <a:bodyPr/>
        <a:lstStyle/>
        <a:p>
          <a:endParaRPr lang="en-US"/>
        </a:p>
      </dgm:t>
    </dgm:pt>
    <dgm:pt modelId="{F2D8DCAC-38DB-4B13-A153-CFA156F1A433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/>
            <a:t>Working with MCH Populations</a:t>
          </a:r>
          <a:endParaRPr lang="en-US" dirty="0"/>
        </a:p>
      </dgm:t>
    </dgm:pt>
    <dgm:pt modelId="{3D8A0938-716F-4A4E-BEA0-8F10B5E6DC10}" type="parTrans" cxnId="{EE08AA28-ABB8-4E31-BDC7-DEBC6ED3F7E1}">
      <dgm:prSet/>
      <dgm:spPr/>
      <dgm:t>
        <a:bodyPr/>
        <a:lstStyle/>
        <a:p>
          <a:endParaRPr lang="en-US"/>
        </a:p>
      </dgm:t>
    </dgm:pt>
    <dgm:pt modelId="{693B2DE1-5728-48FF-AD05-B37072EC3BC8}" type="sibTrans" cxnId="{EE08AA28-ABB8-4E31-BDC7-DEBC6ED3F7E1}">
      <dgm:prSet/>
      <dgm:spPr/>
      <dgm:t>
        <a:bodyPr/>
        <a:lstStyle/>
        <a:p>
          <a:endParaRPr lang="en-US"/>
        </a:p>
      </dgm:t>
    </dgm:pt>
    <dgm:pt modelId="{FBD481E8-7F48-4AD9-B905-BEE2638C78B4}">
      <dgm:prSet phldrT="[Text]"/>
      <dgm:spPr>
        <a:solidFill>
          <a:srgbClr val="B20602"/>
        </a:solidFill>
      </dgm:spPr>
      <dgm:t>
        <a:bodyPr/>
        <a:lstStyle/>
        <a:p>
          <a:r>
            <a:rPr lang="en-US" dirty="0" smtClean="0"/>
            <a:t>Working with Underserved or Vulnerable Populations</a:t>
          </a:r>
          <a:endParaRPr lang="en-US" dirty="0"/>
        </a:p>
      </dgm:t>
    </dgm:pt>
    <dgm:pt modelId="{D4A7F131-D8FB-4FAC-93BF-10D2093B21A5}" type="parTrans" cxnId="{3540522B-6A13-4A4D-9360-D92C50A4A6E1}">
      <dgm:prSet/>
      <dgm:spPr/>
      <dgm:t>
        <a:bodyPr/>
        <a:lstStyle/>
        <a:p>
          <a:endParaRPr lang="en-US"/>
        </a:p>
      </dgm:t>
    </dgm:pt>
    <dgm:pt modelId="{FD1C151C-B374-4913-BDB8-608D0E3C3C0C}" type="sibTrans" cxnId="{3540522B-6A13-4A4D-9360-D92C50A4A6E1}">
      <dgm:prSet/>
      <dgm:spPr/>
      <dgm:t>
        <a:bodyPr/>
        <a:lstStyle/>
        <a:p>
          <a:endParaRPr lang="en-US"/>
        </a:p>
      </dgm:t>
    </dgm:pt>
    <dgm:pt modelId="{70EDF0B8-2C5D-4D51-8AA7-8BF33A2FA601}" type="pres">
      <dgm:prSet presAssocID="{3AB14DE5-B435-4EED-BD36-4D83E6CEAECF}" presName="linearFlow" presStyleCnt="0">
        <dgm:presLayoutVars>
          <dgm:dir/>
          <dgm:resizeHandles val="exact"/>
        </dgm:presLayoutVars>
      </dgm:prSet>
      <dgm:spPr/>
    </dgm:pt>
    <dgm:pt modelId="{9D8D4BA2-E18A-4562-B8D3-15E582F762F3}" type="pres">
      <dgm:prSet presAssocID="{79798C08-16BB-44B6-8532-847F02216800}" presName="composite" presStyleCnt="0"/>
      <dgm:spPr/>
    </dgm:pt>
    <dgm:pt modelId="{4D0D4204-EE38-4D17-9A4E-01FC24954F11}" type="pres">
      <dgm:prSet presAssocID="{79798C08-16BB-44B6-8532-847F02216800}" presName="imgShp" presStyleLbl="fgImgPlac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</dgm:spPr>
    </dgm:pt>
    <dgm:pt modelId="{3A67D0C1-E79E-4DC4-973F-F7AC0D2BA7BF}" type="pres">
      <dgm:prSet presAssocID="{79798C08-16BB-44B6-8532-847F0221680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AE0E1-28F6-425A-AAAF-0261F81E7D33}" type="pres">
      <dgm:prSet presAssocID="{E3303A2F-2BF4-4FC1-B1B4-32FB400CDCDB}" presName="spacing" presStyleCnt="0"/>
      <dgm:spPr/>
    </dgm:pt>
    <dgm:pt modelId="{F18EB5F6-0068-4B7D-B965-2F04EF5A11B4}" type="pres">
      <dgm:prSet presAssocID="{F2D8DCAC-38DB-4B13-A153-CFA156F1A433}" presName="composite" presStyleCnt="0"/>
      <dgm:spPr/>
    </dgm:pt>
    <dgm:pt modelId="{869278AA-5D98-4C44-B01C-A92E30A8BC38}" type="pres">
      <dgm:prSet presAssocID="{F2D8DCAC-38DB-4B13-A153-CFA156F1A433}" presName="imgShp" presStyleLbl="fgImgPlace1" presStyleIdx="1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</dgm:spPr>
    </dgm:pt>
    <dgm:pt modelId="{FF2FBC05-2A9C-4456-9F97-606E94C10F04}" type="pres">
      <dgm:prSet presAssocID="{F2D8DCAC-38DB-4B13-A153-CFA156F1A43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3261A9-76A6-4941-92C5-3465AE1408E1}" type="pres">
      <dgm:prSet presAssocID="{693B2DE1-5728-48FF-AD05-B37072EC3BC8}" presName="spacing" presStyleCnt="0"/>
      <dgm:spPr/>
    </dgm:pt>
    <dgm:pt modelId="{C1CCF8D2-A7E0-4C4F-9DFF-1F65C3543E58}" type="pres">
      <dgm:prSet presAssocID="{FBD481E8-7F48-4AD9-B905-BEE2638C78B4}" presName="composite" presStyleCnt="0"/>
      <dgm:spPr/>
    </dgm:pt>
    <dgm:pt modelId="{94DA4560-33F4-4FAF-8506-6D3303A9ECE4}" type="pres">
      <dgm:prSet presAssocID="{FBD481E8-7F48-4AD9-B905-BEE2638C78B4}" presName="imgShp" presStyleLbl="fgImgPlace1" presStyleIdx="2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</dgm:spPr>
    </dgm:pt>
    <dgm:pt modelId="{EA505F35-07CD-479B-A429-AE07BDE3CC06}" type="pres">
      <dgm:prSet presAssocID="{FBD481E8-7F48-4AD9-B905-BEE2638C78B4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121931-B5DA-43F2-A112-FE56E8EBA610}" srcId="{3AB14DE5-B435-4EED-BD36-4D83E6CEAECF}" destId="{79798C08-16BB-44B6-8532-847F02216800}" srcOrd="0" destOrd="0" parTransId="{6F4E47C9-C96F-4980-B5C6-562DAEBF6721}" sibTransId="{E3303A2F-2BF4-4FC1-B1B4-32FB400CDCDB}"/>
    <dgm:cxn modelId="{3540522B-6A13-4A4D-9360-D92C50A4A6E1}" srcId="{3AB14DE5-B435-4EED-BD36-4D83E6CEAECF}" destId="{FBD481E8-7F48-4AD9-B905-BEE2638C78B4}" srcOrd="2" destOrd="0" parTransId="{D4A7F131-D8FB-4FAC-93BF-10D2093B21A5}" sibTransId="{FD1C151C-B374-4913-BDB8-608D0E3C3C0C}"/>
    <dgm:cxn modelId="{EE08AA28-ABB8-4E31-BDC7-DEBC6ED3F7E1}" srcId="{3AB14DE5-B435-4EED-BD36-4D83E6CEAECF}" destId="{F2D8DCAC-38DB-4B13-A153-CFA156F1A433}" srcOrd="1" destOrd="0" parTransId="{3D8A0938-716F-4A4E-BEA0-8F10B5E6DC10}" sibTransId="{693B2DE1-5728-48FF-AD05-B37072EC3BC8}"/>
    <dgm:cxn modelId="{381EA166-F8F5-490A-8E23-3169BC884AE2}" type="presOf" srcId="{79798C08-16BB-44B6-8532-847F02216800}" destId="{3A67D0C1-E79E-4DC4-973F-F7AC0D2BA7BF}" srcOrd="0" destOrd="0" presId="urn:microsoft.com/office/officeart/2005/8/layout/vList3"/>
    <dgm:cxn modelId="{8701B61A-A04D-4202-B2DC-C0B11CD41F44}" type="presOf" srcId="{FBD481E8-7F48-4AD9-B905-BEE2638C78B4}" destId="{EA505F35-07CD-479B-A429-AE07BDE3CC06}" srcOrd="0" destOrd="0" presId="urn:microsoft.com/office/officeart/2005/8/layout/vList3"/>
    <dgm:cxn modelId="{A588680D-6A94-45B8-BAF5-B371A13AD6A5}" type="presOf" srcId="{3AB14DE5-B435-4EED-BD36-4D83E6CEAECF}" destId="{70EDF0B8-2C5D-4D51-8AA7-8BF33A2FA601}" srcOrd="0" destOrd="0" presId="urn:microsoft.com/office/officeart/2005/8/layout/vList3"/>
    <dgm:cxn modelId="{694E3FCD-3EEB-44DC-A026-148D5B5DE661}" type="presOf" srcId="{F2D8DCAC-38DB-4B13-A153-CFA156F1A433}" destId="{FF2FBC05-2A9C-4456-9F97-606E94C10F04}" srcOrd="0" destOrd="0" presId="urn:microsoft.com/office/officeart/2005/8/layout/vList3"/>
    <dgm:cxn modelId="{762D76A6-5F12-459D-836E-2E25A345E3EE}" type="presParOf" srcId="{70EDF0B8-2C5D-4D51-8AA7-8BF33A2FA601}" destId="{9D8D4BA2-E18A-4562-B8D3-15E582F762F3}" srcOrd="0" destOrd="0" presId="urn:microsoft.com/office/officeart/2005/8/layout/vList3"/>
    <dgm:cxn modelId="{76C95416-340F-4017-9BAB-F3F418B62DE8}" type="presParOf" srcId="{9D8D4BA2-E18A-4562-B8D3-15E582F762F3}" destId="{4D0D4204-EE38-4D17-9A4E-01FC24954F11}" srcOrd="0" destOrd="0" presId="urn:microsoft.com/office/officeart/2005/8/layout/vList3"/>
    <dgm:cxn modelId="{D7EDCE1C-B9FF-4E9F-84C1-0A8809BCEA1F}" type="presParOf" srcId="{9D8D4BA2-E18A-4562-B8D3-15E582F762F3}" destId="{3A67D0C1-E79E-4DC4-973F-F7AC0D2BA7BF}" srcOrd="1" destOrd="0" presId="urn:microsoft.com/office/officeart/2005/8/layout/vList3"/>
    <dgm:cxn modelId="{262BE504-FD16-40A1-95AB-FAE10B58A339}" type="presParOf" srcId="{70EDF0B8-2C5D-4D51-8AA7-8BF33A2FA601}" destId="{925AE0E1-28F6-425A-AAAF-0261F81E7D33}" srcOrd="1" destOrd="0" presId="urn:microsoft.com/office/officeart/2005/8/layout/vList3"/>
    <dgm:cxn modelId="{89CD5B29-E075-40AA-9810-0AB604BAC2CD}" type="presParOf" srcId="{70EDF0B8-2C5D-4D51-8AA7-8BF33A2FA601}" destId="{F18EB5F6-0068-4B7D-B965-2F04EF5A11B4}" srcOrd="2" destOrd="0" presId="urn:microsoft.com/office/officeart/2005/8/layout/vList3"/>
    <dgm:cxn modelId="{E4FDF029-6F0F-47E7-995E-A08AE1245BB5}" type="presParOf" srcId="{F18EB5F6-0068-4B7D-B965-2F04EF5A11B4}" destId="{869278AA-5D98-4C44-B01C-A92E30A8BC38}" srcOrd="0" destOrd="0" presId="urn:microsoft.com/office/officeart/2005/8/layout/vList3"/>
    <dgm:cxn modelId="{6A2BFCED-1CD3-46D1-99ED-41880C1E32C2}" type="presParOf" srcId="{F18EB5F6-0068-4B7D-B965-2F04EF5A11B4}" destId="{FF2FBC05-2A9C-4456-9F97-606E94C10F04}" srcOrd="1" destOrd="0" presId="urn:microsoft.com/office/officeart/2005/8/layout/vList3"/>
    <dgm:cxn modelId="{289A5AF1-3947-46B3-BD0F-613A4D54B3FC}" type="presParOf" srcId="{70EDF0B8-2C5D-4D51-8AA7-8BF33A2FA601}" destId="{913261A9-76A6-4941-92C5-3465AE1408E1}" srcOrd="3" destOrd="0" presId="urn:microsoft.com/office/officeart/2005/8/layout/vList3"/>
    <dgm:cxn modelId="{1D3C6E0C-0A53-4619-8384-B2A0C0BF1F08}" type="presParOf" srcId="{70EDF0B8-2C5D-4D51-8AA7-8BF33A2FA601}" destId="{C1CCF8D2-A7E0-4C4F-9DFF-1F65C3543E58}" srcOrd="4" destOrd="0" presId="urn:microsoft.com/office/officeart/2005/8/layout/vList3"/>
    <dgm:cxn modelId="{1D10D79B-6DF4-489D-A9CA-B45C299C95BC}" type="presParOf" srcId="{C1CCF8D2-A7E0-4C4F-9DFF-1F65C3543E58}" destId="{94DA4560-33F4-4FAF-8506-6D3303A9ECE4}" srcOrd="0" destOrd="0" presId="urn:microsoft.com/office/officeart/2005/8/layout/vList3"/>
    <dgm:cxn modelId="{942CD984-AA12-4196-ADC5-4652F5648CF0}" type="presParOf" srcId="{C1CCF8D2-A7E0-4C4F-9DFF-1F65C3543E58}" destId="{EA505F35-07CD-479B-A429-AE07BDE3CC0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7D0C1-E79E-4DC4-973F-F7AC0D2BA7BF}">
      <dsp:nvSpPr>
        <dsp:cNvPr id="0" name=""/>
        <dsp:cNvSpPr/>
      </dsp:nvSpPr>
      <dsp:spPr>
        <a:xfrm rot="10800000">
          <a:off x="1806396" y="638"/>
          <a:ext cx="5574030" cy="1609646"/>
        </a:xfrm>
        <a:prstGeom prst="homePlate">
          <a:avLst/>
        </a:prstGeom>
        <a:solidFill>
          <a:srgbClr val="00B05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9810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Working in Public Health</a:t>
          </a:r>
          <a:endParaRPr lang="en-US" sz="2900" kern="1200" dirty="0"/>
        </a:p>
      </dsp:txBody>
      <dsp:txXfrm rot="10800000">
        <a:off x="2208807" y="638"/>
        <a:ext cx="5171619" cy="1609646"/>
      </dsp:txXfrm>
    </dsp:sp>
    <dsp:sp modelId="{4D0D4204-EE38-4D17-9A4E-01FC24954F11}">
      <dsp:nvSpPr>
        <dsp:cNvPr id="0" name=""/>
        <dsp:cNvSpPr/>
      </dsp:nvSpPr>
      <dsp:spPr>
        <a:xfrm>
          <a:off x="1001573" y="638"/>
          <a:ext cx="1609646" cy="1609646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FBC05-2A9C-4456-9F97-606E94C10F04}">
      <dsp:nvSpPr>
        <dsp:cNvPr id="0" name=""/>
        <dsp:cNvSpPr/>
      </dsp:nvSpPr>
      <dsp:spPr>
        <a:xfrm rot="10800000">
          <a:off x="1806396" y="2090776"/>
          <a:ext cx="5574030" cy="1609646"/>
        </a:xfrm>
        <a:prstGeom prst="homePlate">
          <a:avLst/>
        </a:prstGeom>
        <a:solidFill>
          <a:schemeClr val="tx2">
            <a:lumMod val="75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9810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Working with MCH Populations</a:t>
          </a:r>
          <a:endParaRPr lang="en-US" sz="2900" kern="1200" dirty="0"/>
        </a:p>
      </dsp:txBody>
      <dsp:txXfrm rot="10800000">
        <a:off x="2208807" y="2090776"/>
        <a:ext cx="5171619" cy="1609646"/>
      </dsp:txXfrm>
    </dsp:sp>
    <dsp:sp modelId="{869278AA-5D98-4C44-B01C-A92E30A8BC38}">
      <dsp:nvSpPr>
        <dsp:cNvPr id="0" name=""/>
        <dsp:cNvSpPr/>
      </dsp:nvSpPr>
      <dsp:spPr>
        <a:xfrm>
          <a:off x="1001573" y="2090776"/>
          <a:ext cx="1609646" cy="1609646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505F35-07CD-479B-A429-AE07BDE3CC06}">
      <dsp:nvSpPr>
        <dsp:cNvPr id="0" name=""/>
        <dsp:cNvSpPr/>
      </dsp:nvSpPr>
      <dsp:spPr>
        <a:xfrm rot="10800000">
          <a:off x="1806396" y="4180915"/>
          <a:ext cx="5574030" cy="1609646"/>
        </a:xfrm>
        <a:prstGeom prst="homePlate">
          <a:avLst/>
        </a:prstGeom>
        <a:solidFill>
          <a:srgbClr val="B20602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9810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Working with Underserved or Vulnerable Populations</a:t>
          </a:r>
          <a:endParaRPr lang="en-US" sz="2900" kern="1200" dirty="0"/>
        </a:p>
      </dsp:txBody>
      <dsp:txXfrm rot="10800000">
        <a:off x="2208807" y="4180915"/>
        <a:ext cx="5171619" cy="1609646"/>
      </dsp:txXfrm>
    </dsp:sp>
    <dsp:sp modelId="{94DA4560-33F4-4FAF-8506-6D3303A9ECE4}">
      <dsp:nvSpPr>
        <dsp:cNvPr id="0" name=""/>
        <dsp:cNvSpPr/>
      </dsp:nvSpPr>
      <dsp:spPr>
        <a:xfrm>
          <a:off x="1001573" y="4180915"/>
          <a:ext cx="1609646" cy="1609646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49D3E1-E798-4C90-97F3-7ACD2DD029E4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71DFB5-F027-4602-81FE-EA1A096D1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41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6E4044-4BBE-4DB3-B417-20E29A8D13D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79B8C21-7B26-42F6-98D9-8719F096E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48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12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6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6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40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63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09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0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3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32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4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83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16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9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97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B8C21-7B26-42F6-98D9-8719F096E1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5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D983-0427-469E-9275-B3C7843BBF9F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27063A-D1A1-40D0-8739-E227B83A56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D983-0427-469E-9275-B3C7843BBF9F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063A-D1A1-40D0-8739-E227B83A56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D983-0427-469E-9275-B3C7843BBF9F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063A-D1A1-40D0-8739-E227B83A56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 userDrawn="1"/>
        </p:nvGrpSpPr>
        <p:grpSpPr bwMode="auto">
          <a:xfrm>
            <a:off x="0" y="0"/>
            <a:ext cx="9144000" cy="1143000"/>
            <a:chOff x="0" y="0"/>
            <a:chExt cx="9144000" cy="1143000"/>
          </a:xfrm>
        </p:grpSpPr>
        <p:grpSp>
          <p:nvGrpSpPr>
            <p:cNvPr id="5" name="Group 7"/>
            <p:cNvGrpSpPr>
              <a:grpSpLocks/>
            </p:cNvGrpSpPr>
            <p:nvPr userDrawn="1"/>
          </p:nvGrpSpPr>
          <p:grpSpPr bwMode="auto">
            <a:xfrm>
              <a:off x="0" y="0"/>
              <a:ext cx="9144000" cy="1143000"/>
              <a:chOff x="0" y="0"/>
              <a:chExt cx="9144000" cy="1143000"/>
            </a:xfrm>
          </p:grpSpPr>
          <p:sp>
            <p:nvSpPr>
              <p:cNvPr id="7" name="Rectangle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9144000" cy="1066800"/>
              </a:xfrm>
              <a:prstGeom prst="rect">
                <a:avLst/>
              </a:prstGeom>
              <a:solidFill>
                <a:srgbClr val="0565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pprplGoth Bd BT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pprplGoth Bd BT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pprplGoth Bd BT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pprplGoth Bd BT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pprplGoth Bd BT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pprplGoth Bd BT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pprplGoth Bd BT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pprplGoth Bd BT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pprplGoth Bd BT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" name="Picture 15" descr="Department of Health and Human Services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23825"/>
                <a:ext cx="919163" cy="800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Line 19"/>
              <p:cNvSpPr>
                <a:spLocks noChangeShapeType="1"/>
              </p:cNvSpPr>
              <p:nvPr/>
            </p:nvSpPr>
            <p:spPr bwMode="auto">
              <a:xfrm>
                <a:off x="0" y="1143000"/>
                <a:ext cx="9144000" cy="0"/>
              </a:xfrm>
              <a:prstGeom prst="line">
                <a:avLst/>
              </a:prstGeom>
              <a:noFill/>
              <a:ln w="279400">
                <a:solidFill>
                  <a:srgbClr val="078A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CopprplGoth Bd BT" pitchFamily="34" charset="0"/>
                </a:endParaRPr>
              </a:p>
            </p:txBody>
          </p:sp>
        </p:grpSp>
        <p:pic>
          <p:nvPicPr>
            <p:cNvPr id="6" name="Picture 30" descr="Health Resources and Services Administration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28600"/>
              <a:ext cx="1752600" cy="54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3124200"/>
            <a:ext cx="7010400" cy="990600"/>
          </a:xfrm>
        </p:spPr>
        <p:txBody>
          <a:bodyPr/>
          <a:lstStyle>
            <a:lvl1pPr>
              <a:defRPr>
                <a:solidFill>
                  <a:srgbClr val="05659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267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56594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64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07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491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484438"/>
            <a:ext cx="32004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484438"/>
            <a:ext cx="3200400" cy="39163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16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8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79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72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3809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D983-0427-469E-9275-B3C7843BBF9F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063A-D1A1-40D0-8739-E227B83A56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900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48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1295400"/>
            <a:ext cx="16383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295400"/>
            <a:ext cx="4762500" cy="5105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49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5532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71600" y="2484438"/>
            <a:ext cx="6553200" cy="391636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5694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D983-0427-469E-9275-B3C7843BBF9F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063A-D1A1-40D0-8739-E227B83A56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D983-0427-469E-9275-B3C7843BBF9F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063A-D1A1-40D0-8739-E227B83A56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D983-0427-469E-9275-B3C7843BBF9F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063A-D1A1-40D0-8739-E227B83A56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D983-0427-469E-9275-B3C7843BBF9F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063A-D1A1-40D0-8739-E227B83A56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D983-0427-469E-9275-B3C7843BBF9F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063A-D1A1-40D0-8739-E227B83A56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D983-0427-469E-9275-B3C7843BBF9F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063A-D1A1-40D0-8739-E227B83A56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D983-0427-469E-9275-B3C7843BBF9F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7063A-D1A1-40D0-8739-E227B83A56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0C9D983-0427-469E-9275-B3C7843BBF9F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E27063A-D1A1-40D0-8739-E227B83A56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295400"/>
            <a:ext cx="655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2484438"/>
            <a:ext cx="6553200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grpSp>
        <p:nvGrpSpPr>
          <p:cNvPr id="1028" name="Group 8" descr="HHS and HRSA logos on blue background.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9144000" cy="990600"/>
          </a:xfrm>
        </p:grpSpPr>
        <p:sp>
          <p:nvSpPr>
            <p:cNvPr id="1029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9144000" cy="914400"/>
            </a:xfrm>
            <a:prstGeom prst="rect">
              <a:avLst/>
            </a:prstGeom>
            <a:solidFill>
              <a:srgbClr val="0565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pprplGoth Bd BT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pprplGoth Bd BT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pprplGoth Bd BT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pprplGoth Bd BT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pprplGoth Bd BT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rplGoth Bd BT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rplGoth Bd BT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rplGoth Bd BT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rplGoth Bd BT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1030" name="Picture 14" descr="Department of Health and Human Services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52400"/>
              <a:ext cx="685800" cy="630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" name="Line 33"/>
            <p:cNvSpPr>
              <a:spLocks noChangeShapeType="1"/>
            </p:cNvSpPr>
            <p:nvPr/>
          </p:nvSpPr>
          <p:spPr bwMode="auto">
            <a:xfrm>
              <a:off x="0" y="990600"/>
              <a:ext cx="9144000" cy="0"/>
            </a:xfrm>
            <a:prstGeom prst="line">
              <a:avLst/>
            </a:prstGeom>
            <a:noFill/>
            <a:ln w="228600">
              <a:solidFill>
                <a:srgbClr val="078A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CopprplGoth Bd BT" pitchFamily="34" charset="0"/>
              </a:endParaRPr>
            </a:p>
          </p:txBody>
        </p:sp>
        <p:pic>
          <p:nvPicPr>
            <p:cNvPr id="1032" name="Picture 30" descr="Health Resources and Services Administration"/>
            <p:cNvPicPr>
              <a:picLocks noChangeAspect="1" noChangeArrowheads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20663"/>
              <a:ext cx="1752600" cy="54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528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5759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57590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57590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57590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57590"/>
          </a:solidFill>
          <a:latin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57590"/>
          </a:solidFill>
          <a:latin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57590"/>
          </a:solidFill>
          <a:latin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57590"/>
          </a:solidFill>
          <a:latin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57590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rgbClr val="05759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>
          <a:solidFill>
            <a:srgbClr val="05759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rgbClr val="05759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5759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rgbClr val="05759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5759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5759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5759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5759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01.gif@01CF4DBD.84636D6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hnavigator.org/assessment/index.ph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pJfuZWdCwc?feature=player_detailpage" TargetMode="Externa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ch-trc@altarum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chb.hrsa.gov/training/tr_resources.as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Tissue@hrsa.go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3276599"/>
          </a:xfrm>
        </p:spPr>
        <p:txBody>
          <a:bodyPr/>
          <a:lstStyle/>
          <a:p>
            <a:r>
              <a:rPr lang="en-US" sz="5500" dirty="0" smtClean="0"/>
              <a:t>Maintaining Your MCH Leadership Momentum</a:t>
            </a:r>
            <a:endParaRPr lang="en-US" sz="5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sz="2700" dirty="0" smtClean="0"/>
              <a:t>Making Lifelong Connections 2015</a:t>
            </a:r>
          </a:p>
          <a:p>
            <a:r>
              <a:rPr lang="en-US" sz="2700" dirty="0"/>
              <a:t>San Antonio, </a:t>
            </a:r>
            <a:r>
              <a:rPr lang="en-US" sz="2700" dirty="0" smtClean="0"/>
              <a:t>Texas</a:t>
            </a:r>
            <a:endParaRPr lang="en-US" sz="2700" dirty="0"/>
          </a:p>
        </p:txBody>
      </p:sp>
      <p:pic>
        <p:nvPicPr>
          <p:cNvPr id="3075" name="Picture 8" descr="Division of MCH Workforce Development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614013"/>
            <a:ext cx="2819400" cy="93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17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5361" y="0"/>
            <a:ext cx="8229600" cy="984191"/>
          </a:xfrm>
        </p:spPr>
        <p:txBody>
          <a:bodyPr/>
          <a:lstStyle/>
          <a:p>
            <a:r>
              <a:rPr lang="en-US" sz="4800" dirty="0" smtClean="0"/>
              <a:t>Making Lifelong Connections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a </a:t>
            </a:r>
            <a:r>
              <a:rPr lang="en-US" dirty="0" err="1" smtClean="0"/>
              <a:t>wordle</a:t>
            </a:r>
            <a:r>
              <a:rPr lang="en-US" dirty="0" smtClean="0"/>
              <a:t> using evaluation from across MLC Conferences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72654"/>
            <a:ext cx="8558141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501"/>
            <a:ext cx="8229600" cy="1195699"/>
          </a:xfrm>
        </p:spPr>
        <p:txBody>
          <a:bodyPr/>
          <a:lstStyle/>
          <a:p>
            <a:r>
              <a:rPr lang="en-US" dirty="0" smtClean="0"/>
              <a:t>MCH Navigator Demo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7421" y="1138706"/>
            <a:ext cx="8905002" cy="49244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600" dirty="0">
                <a:latin typeface="+mj-lt"/>
                <a:hlinkClick r:id="rId3"/>
              </a:rPr>
              <a:t>http://</a:t>
            </a:r>
            <a:r>
              <a:rPr lang="en-US" sz="2600" dirty="0" smtClean="0">
                <a:latin typeface="+mj-lt"/>
                <a:hlinkClick r:id="rId3"/>
              </a:rPr>
              <a:t>www.mchnavigator.org/assessment/index.php</a:t>
            </a:r>
            <a:r>
              <a:rPr lang="en-US" sz="2600" dirty="0" smtClean="0">
                <a:latin typeface="+mj-lt"/>
              </a:rPr>
              <a:t> </a:t>
            </a:r>
            <a:endParaRPr lang="en-US" sz="26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758" y="1836239"/>
            <a:ext cx="6335126" cy="47931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545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/>
              <a:t>MCH Leadership Competencies</a:t>
            </a:r>
          </a:p>
        </p:txBody>
      </p:sp>
      <p:pic>
        <p:nvPicPr>
          <p:cNvPr id="80900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8213" y="1093788"/>
            <a:ext cx="3125787" cy="3581400"/>
          </a:xfrm>
          <a:noFill/>
          <a:ln w="38100">
            <a:solidFill>
              <a:srgbClr val="FF3300"/>
            </a:solidFill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8382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70000" lvl="1" indent="-812800" eaLnBrk="0" hangingPunct="0">
              <a:spcBef>
                <a:spcPct val="20000"/>
              </a:spcBef>
            </a:pPr>
            <a:r>
              <a:rPr lang="en-US" sz="2000" b="1" dirty="0">
                <a:solidFill>
                  <a:schemeClr val="tx2"/>
                </a:solidFill>
              </a:rPr>
              <a:t>I.  SELF</a:t>
            </a:r>
          </a:p>
          <a:p>
            <a:pPr marL="1270000" lvl="1" indent="-812800" eaLnBrk="0" hangingPunct="0">
              <a:spcBef>
                <a:spcPct val="20000"/>
              </a:spcBef>
              <a:buFontTx/>
              <a:buChar char="•"/>
            </a:pPr>
            <a:endParaRPr lang="en-US" sz="700" b="1" dirty="0">
              <a:solidFill>
                <a:schemeClr val="tx2"/>
              </a:solidFill>
            </a:endParaRP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1. MCH Knowledge Base</a:t>
            </a: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2. Self-reflection</a:t>
            </a: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3. Ethics &amp; Professionalism</a:t>
            </a: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4. Critical Thinking</a:t>
            </a:r>
          </a:p>
          <a:p>
            <a:pPr marL="1270000" lvl="1" indent="-812800" eaLnBrk="0" hangingPunct="0">
              <a:spcBef>
                <a:spcPct val="20000"/>
              </a:spcBef>
            </a:pPr>
            <a:endParaRPr lang="en-US" sz="800" b="1" dirty="0">
              <a:solidFill>
                <a:schemeClr val="tx2"/>
              </a:solidFill>
            </a:endParaRP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sz="2000" b="1" dirty="0">
                <a:solidFill>
                  <a:schemeClr val="tx2"/>
                </a:solidFill>
              </a:rPr>
              <a:t>II.  OTHERS</a:t>
            </a:r>
          </a:p>
          <a:p>
            <a:pPr marL="1270000" lvl="1" indent="-812800" eaLnBrk="0" hangingPunct="0">
              <a:spcBef>
                <a:spcPct val="20000"/>
              </a:spcBef>
            </a:pPr>
            <a:endParaRPr lang="en-US" sz="800" b="1" dirty="0">
              <a:solidFill>
                <a:schemeClr val="tx2"/>
              </a:solidFill>
            </a:endParaRP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5.  Communication</a:t>
            </a: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6.  Negotiation &amp; conflict resolution </a:t>
            </a: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7.  Cultural Competency </a:t>
            </a: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8.  Family-Centered Care</a:t>
            </a: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9.  Developing Others Through Mentoring &amp; Teaching</a:t>
            </a: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10.  Interdisciplinary Team Building</a:t>
            </a:r>
          </a:p>
          <a:p>
            <a:pPr marL="1270000" lvl="1" indent="-812800" eaLnBrk="0" hangingPunct="0">
              <a:spcBef>
                <a:spcPct val="20000"/>
              </a:spcBef>
            </a:pPr>
            <a:endParaRPr lang="en-US" sz="700" dirty="0">
              <a:solidFill>
                <a:schemeClr val="tx2"/>
              </a:solidFill>
            </a:endParaRP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sz="2000" b="1" dirty="0">
                <a:solidFill>
                  <a:schemeClr val="tx2"/>
                </a:solidFill>
              </a:rPr>
              <a:t>III.  WIDER COMMUNITY</a:t>
            </a:r>
            <a:endParaRPr lang="en-US" dirty="0">
              <a:solidFill>
                <a:schemeClr val="tx2"/>
              </a:solidFill>
            </a:endParaRP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11.  Working with Communities and Systems </a:t>
            </a:r>
          </a:p>
          <a:p>
            <a:pPr marL="1270000" lvl="1" indent="-812800" eaLnBrk="0" hangingPunct="0">
              <a:spcBef>
                <a:spcPct val="20000"/>
              </a:spcBef>
            </a:pPr>
            <a:r>
              <a:rPr lang="en-US" dirty="0">
                <a:solidFill>
                  <a:schemeClr val="tx2"/>
                </a:solidFill>
              </a:rPr>
              <a:t>12. Policy/Advocacy</a:t>
            </a:r>
          </a:p>
        </p:txBody>
      </p:sp>
    </p:spTree>
    <p:extLst>
      <p:ext uri="{BB962C8B-B14F-4D97-AF65-F5344CB8AC3E}">
        <p14:creationId xmlns:p14="http://schemas.microsoft.com/office/powerpoint/2010/main" val="33174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09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0900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Self-Assessment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416" y="1600200"/>
            <a:ext cx="7395167" cy="452596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Trainee Ambassador Group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2221803"/>
          </a:xfr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1000" y="4114800"/>
            <a:ext cx="8382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/>
                </a:solidFill>
              </a:rPr>
              <a:t>Fostering connections between trainees, leadership </a:t>
            </a:r>
            <a:r>
              <a:rPr lang="en-US" sz="2200" dirty="0">
                <a:solidFill>
                  <a:schemeClr val="accent6"/>
                </a:solidFill>
              </a:rPr>
              <a:t>development opportunities, </a:t>
            </a:r>
            <a:r>
              <a:rPr lang="en-US" sz="2200" dirty="0" smtClean="0">
                <a:solidFill>
                  <a:schemeClr val="accent6"/>
                </a:solidFill>
              </a:rPr>
              <a:t>strengthening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 smtClean="0">
                <a:solidFill>
                  <a:schemeClr val="accent6"/>
                </a:solidFill>
              </a:rPr>
              <a:t>the </a:t>
            </a:r>
            <a:r>
              <a:rPr lang="en-US" sz="2200" dirty="0">
                <a:solidFill>
                  <a:schemeClr val="accent6"/>
                </a:solidFill>
              </a:rPr>
              <a:t>link between trainees and </a:t>
            </a:r>
            <a:r>
              <a:rPr lang="en-US" sz="2200" dirty="0" smtClean="0">
                <a:solidFill>
                  <a:schemeClr val="accent6"/>
                </a:solidFill>
              </a:rPr>
              <a:t>MCHB</a:t>
            </a: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r>
              <a:rPr lang="en-US" sz="2200" dirty="0" smtClean="0">
                <a:solidFill>
                  <a:schemeClr val="accent6"/>
                </a:solidFill>
              </a:rPr>
              <a:t>15-month commitment </a:t>
            </a:r>
          </a:p>
          <a:p>
            <a:pPr algn="ctr"/>
            <a:r>
              <a:rPr lang="en-US" sz="2200" dirty="0" smtClean="0">
                <a:solidFill>
                  <a:schemeClr val="accent6"/>
                </a:solidFill>
              </a:rPr>
              <a:t>Virtual meetings</a:t>
            </a:r>
          </a:p>
          <a:p>
            <a:pPr algn="ctr"/>
            <a:r>
              <a:rPr lang="en-US" sz="2200" dirty="0" smtClean="0">
                <a:solidFill>
                  <a:schemeClr val="accent6"/>
                </a:solidFill>
              </a:rPr>
              <a:t>2-4 hour/month</a:t>
            </a:r>
          </a:p>
          <a:p>
            <a:pPr algn="ctr"/>
            <a:r>
              <a:rPr lang="en-US" sz="2200" dirty="0" smtClean="0">
                <a:solidFill>
                  <a:schemeClr val="accent6"/>
                </a:solidFill>
              </a:rPr>
              <a:t>Small honorarium</a:t>
            </a:r>
            <a:endParaRPr lang="en-US" sz="2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5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Trainee Ambassador Group</a:t>
            </a:r>
          </a:p>
        </p:txBody>
      </p:sp>
      <p:pic>
        <p:nvPicPr>
          <p:cNvPr id="5" name="dpJfuZWdCwc?feature=player_detailpag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6000" y="2576513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Trainee Ambassador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Eligibility: Current or former trainee within an MCHB training program</a:t>
            </a:r>
            <a:endParaRPr lang="en-US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July 2015: Selection of applicants</a:t>
            </a:r>
          </a:p>
          <a:p>
            <a:r>
              <a:rPr lang="en-US" dirty="0" smtClean="0"/>
              <a:t>August/September 2015: Kick-off activities begin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5638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6"/>
                </a:solidFill>
                <a:latin typeface="+mj-lt"/>
              </a:rPr>
              <a:t>MCH Training &amp; Research Resource </a:t>
            </a:r>
            <a:r>
              <a:rPr lang="en-US" sz="2200" dirty="0" smtClean="0">
                <a:solidFill>
                  <a:schemeClr val="accent6"/>
                </a:solidFill>
                <a:latin typeface="+mj-lt"/>
              </a:rPr>
              <a:t>Center </a:t>
            </a:r>
            <a:r>
              <a:rPr lang="en-US" sz="2200" dirty="0">
                <a:latin typeface="+mj-lt"/>
                <a:hlinkClick r:id="rId3"/>
              </a:rPr>
              <a:t>mch-trc@altarum.org</a:t>
            </a:r>
            <a:r>
              <a:rPr lang="en-US" sz="2200" dirty="0">
                <a:latin typeface="+mj-lt"/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135" y="2514600"/>
            <a:ext cx="3543731" cy="1449211"/>
          </a:xfrm>
          <a:prstGeom prst="rect">
            <a:avLst/>
          </a:prstGeom>
          <a:ln w="63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2645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00200"/>
          </a:xfrm>
        </p:spPr>
        <p:txBody>
          <a:bodyPr/>
          <a:lstStyle/>
          <a:p>
            <a:r>
              <a:rPr lang="en-US" sz="4800" dirty="0"/>
              <a:t>Trainee Ambassador Group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2011" y="2667000"/>
            <a:ext cx="5719978" cy="3931920"/>
          </a:xfr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04900" y="137160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6"/>
                </a:solidFill>
              </a:rPr>
              <a:t>Application open April 27</a:t>
            </a:r>
            <a:r>
              <a:rPr lang="en-US" sz="2400" b="1" u="sng" baseline="30000" dirty="0">
                <a:solidFill>
                  <a:schemeClr val="accent6"/>
                </a:solidFill>
              </a:rPr>
              <a:t>th </a:t>
            </a:r>
            <a:r>
              <a:rPr lang="en-US" sz="2400" b="1" u="sng" dirty="0">
                <a:solidFill>
                  <a:schemeClr val="accent6"/>
                </a:solidFill>
              </a:rPr>
              <a:t>-</a:t>
            </a:r>
            <a:r>
              <a:rPr lang="en-US" sz="2400" b="1" u="sng" baseline="30000" dirty="0">
                <a:solidFill>
                  <a:schemeClr val="accent6"/>
                </a:solidFill>
              </a:rPr>
              <a:t> </a:t>
            </a:r>
            <a:r>
              <a:rPr lang="en-US" sz="2400" b="1" u="sng" dirty="0">
                <a:solidFill>
                  <a:schemeClr val="accent6"/>
                </a:solidFill>
              </a:rPr>
              <a:t>May </a:t>
            </a:r>
            <a:r>
              <a:rPr lang="en-US" sz="2400" b="1" u="sng" dirty="0" smtClean="0">
                <a:solidFill>
                  <a:schemeClr val="accent6"/>
                </a:solidFill>
              </a:rPr>
              <a:t>31</a:t>
            </a:r>
            <a:r>
              <a:rPr lang="en-US" sz="2400" b="1" u="sng" baseline="30000" dirty="0" smtClean="0">
                <a:solidFill>
                  <a:schemeClr val="accent6"/>
                </a:solidFill>
              </a:rPr>
              <a:t>st</a:t>
            </a:r>
          </a:p>
          <a:p>
            <a:pPr algn="ctr"/>
            <a:r>
              <a:rPr lang="en-US" sz="2400" dirty="0">
                <a:solidFill>
                  <a:schemeClr val="accent6"/>
                </a:solidFill>
              </a:rPr>
              <a:t>Application, resume, unofficial transcript, recommendation form</a:t>
            </a:r>
          </a:p>
          <a:p>
            <a:pPr algn="ctr"/>
            <a:r>
              <a:rPr lang="en-US" sz="2400" dirty="0" smtClean="0">
                <a:solidFill>
                  <a:schemeClr val="accent6"/>
                </a:solidFill>
              </a:rPr>
              <a:t> 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40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9"/>
            <a:ext cx="8229600" cy="984191"/>
          </a:xfrm>
        </p:spPr>
        <p:txBody>
          <a:bodyPr/>
          <a:lstStyle/>
          <a:p>
            <a:r>
              <a:rPr lang="en-US" dirty="0" smtClean="0"/>
              <a:t>Trainee Resources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41" y="1066800"/>
            <a:ext cx="6604119" cy="4525963"/>
          </a:xfrm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2400" y="5741625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linkClick r:id="rId4"/>
              </a:rPr>
              <a:t>http://</a:t>
            </a:r>
            <a:r>
              <a:rPr lang="en-US" sz="2800" dirty="0" smtClean="0">
                <a:hlinkClick r:id="rId4"/>
              </a:rPr>
              <a:t>www.mchb.hrsa.gov/training/tr_resources.asp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156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Connect With 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35814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14400" dirty="0" smtClean="0"/>
              <a:t>MCHB Fall Internship</a:t>
            </a:r>
          </a:p>
          <a:p>
            <a:pPr>
              <a:lnSpc>
                <a:spcPct val="170000"/>
              </a:lnSpc>
            </a:pPr>
            <a:r>
              <a:rPr lang="en-US" sz="14400" dirty="0" smtClean="0"/>
              <a:t>Sign up for the Trainee Listserv</a:t>
            </a:r>
            <a:endParaRPr lang="en-US" sz="14400" dirty="0"/>
          </a:p>
          <a:p>
            <a:pPr>
              <a:lnSpc>
                <a:spcPct val="170000"/>
              </a:lnSpc>
            </a:pPr>
            <a:r>
              <a:rPr lang="en-US" sz="14400" dirty="0" smtClean="0"/>
              <a:t>Share your trainee story</a:t>
            </a:r>
            <a:endParaRPr lang="en-US" sz="14400" dirty="0"/>
          </a:p>
          <a:p>
            <a:pPr>
              <a:lnSpc>
                <a:spcPct val="170000"/>
              </a:lnSpc>
            </a:pPr>
            <a:r>
              <a:rPr lang="en-US" sz="14400" dirty="0" smtClean="0"/>
              <a:t>Other ideas?</a:t>
            </a:r>
          </a:p>
          <a:p>
            <a:endParaRPr lang="en-US" sz="3500" dirty="0"/>
          </a:p>
          <a:p>
            <a:pPr marL="0" indent="0">
              <a:buNone/>
            </a:pPr>
            <a:endParaRPr lang="en-US" sz="3500" dirty="0" smtClean="0"/>
          </a:p>
          <a:p>
            <a:pPr marL="457200" lvl="1" indent="0">
              <a:buNone/>
            </a:pPr>
            <a:r>
              <a:rPr lang="en-US" sz="3500" dirty="0"/>
              <a:t>	</a:t>
            </a:r>
            <a:r>
              <a:rPr lang="en-US" sz="3500" dirty="0" smtClean="0"/>
              <a:t>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6968" y="4850187"/>
            <a:ext cx="79248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5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Michelle </a:t>
            </a:r>
            <a:r>
              <a:rPr lang="en-US" sz="35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Menser Tissue</a:t>
            </a:r>
          </a:p>
          <a:p>
            <a:pPr lvl="1" algn="ctr"/>
            <a:r>
              <a:rPr lang="en-US" sz="3500" dirty="0" smtClean="0">
                <a:solidFill>
                  <a:schemeClr val="bg1">
                    <a:lumMod val="50000"/>
                  </a:schemeClr>
                </a:solidFill>
                <a:latin typeface="+mj-lt"/>
                <a:hlinkClick r:id="rId3"/>
              </a:rPr>
              <a:t>MTissue@hrsa.gov</a:t>
            </a:r>
            <a:endParaRPr lang="en-US" sz="35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lvl="1" algn="ctr"/>
            <a:r>
              <a:rPr lang="en-US" sz="35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(301) 443-6853</a:t>
            </a:r>
            <a:endParaRPr lang="en-US" sz="35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4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3"/>
          </a:xfrm>
        </p:spPr>
        <p:txBody>
          <a:bodyPr/>
          <a:lstStyle/>
          <a:p>
            <a:r>
              <a:rPr lang="en-US" altLang="en-US" dirty="0" smtClean="0"/>
              <a:t>The BIG Picture</a:t>
            </a:r>
          </a:p>
        </p:txBody>
      </p:sp>
      <p:pic>
        <p:nvPicPr>
          <p:cNvPr id="4100" name="Picture 6" descr="President Barack Oba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990600"/>
            <a:ext cx="1544638" cy="19256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>
            <a:stCxn id="11" idx="2"/>
            <a:endCxn id="12" idx="0"/>
          </p:cNvCxnSpPr>
          <p:nvPr/>
        </p:nvCxnSpPr>
        <p:spPr>
          <a:xfrm>
            <a:off x="4572000" y="1760538"/>
            <a:ext cx="0" cy="29686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72000" y="2743200"/>
            <a:ext cx="0" cy="3587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72000" y="3810000"/>
            <a:ext cx="0" cy="3587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4" idx="2"/>
            <a:endCxn id="15" idx="0"/>
          </p:cNvCxnSpPr>
          <p:nvPr/>
        </p:nvCxnSpPr>
        <p:spPr>
          <a:xfrm>
            <a:off x="4572000" y="4929188"/>
            <a:ext cx="0" cy="32861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400800" y="1295400"/>
            <a:ext cx="381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362200" y="2362200"/>
            <a:ext cx="381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00800" y="3581400"/>
            <a:ext cx="381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2349500" y="4495800"/>
            <a:ext cx="3937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43200" y="4191000"/>
            <a:ext cx="3657600" cy="73818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Associate Administrator, MCH </a:t>
            </a:r>
            <a:r>
              <a:rPr lang="en-US" sz="2200" dirty="0">
                <a:solidFill>
                  <a:srgbClr val="000000"/>
                </a:solidFill>
              </a:rPr>
              <a:t>Dr. Michael Lu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3200" y="5257800"/>
            <a:ext cx="3657600" cy="769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</a:rPr>
              <a:t>Division of MCH Workforce Development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43200" y="3124200"/>
            <a:ext cx="3657600" cy="738664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 smtClean="0">
                <a:solidFill>
                  <a:srgbClr val="000000"/>
                </a:solidFill>
              </a:rPr>
              <a:t>Acting Administrator</a:t>
            </a:r>
            <a:r>
              <a:rPr lang="en-US" sz="2100" dirty="0">
                <a:solidFill>
                  <a:srgbClr val="000000"/>
                </a:solidFill>
              </a:rPr>
              <a:t>, HRSA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 smtClean="0">
                <a:solidFill>
                  <a:srgbClr val="000000"/>
                </a:solidFill>
              </a:rPr>
              <a:t>Jim </a:t>
            </a:r>
            <a:r>
              <a:rPr lang="en-US" sz="2100" dirty="0" err="1" smtClean="0">
                <a:solidFill>
                  <a:srgbClr val="000000"/>
                </a:solidFill>
              </a:rPr>
              <a:t>Macrae</a:t>
            </a: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3200" y="2057400"/>
            <a:ext cx="3657600" cy="769938"/>
          </a:xfrm>
          <a:prstGeom prst="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>
                <a:solidFill>
                  <a:srgbClr val="000000"/>
                </a:solidFill>
              </a:rPr>
              <a:t>Secretary, HHS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 smtClean="0">
                <a:solidFill>
                  <a:srgbClr val="000000"/>
                </a:solidFill>
              </a:rPr>
              <a:t>Sylvia Mathews Burwell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990600"/>
            <a:ext cx="3657600" cy="76993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>
                <a:solidFill>
                  <a:srgbClr val="000000"/>
                </a:solidFill>
              </a:rPr>
              <a:t>The President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>
                <a:solidFill>
                  <a:srgbClr val="000000"/>
                </a:solidFill>
              </a:rPr>
              <a:t>Barack Obama</a:t>
            </a:r>
          </a:p>
        </p:txBody>
      </p:sp>
      <p:pic>
        <p:nvPicPr>
          <p:cNvPr id="4115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1447800" cy="21923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ecretary Burwell portrai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610" y="990600"/>
            <a:ext cx="1545589" cy="193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im Macrae, Associate Administrator for Primary Healthcar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547" y="3509170"/>
            <a:ext cx="159582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0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altLang="en-US" dirty="0"/>
              <a:t>The 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1"/>
            <a:ext cx="9143999" cy="561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286000" y="3505200"/>
            <a:ext cx="1371600" cy="152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81200" y="4876800"/>
            <a:ext cx="6096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9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MCHB Welcome</a:t>
            </a:r>
            <a:endParaRPr lang="en-US" dirty="0"/>
          </a:p>
        </p:txBody>
      </p:sp>
      <p:pic>
        <p:nvPicPr>
          <p:cNvPr id="6" name="Lauren-Ramos-MLC-Welcome-wmv-2Mbps_v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7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81000"/>
            <a:ext cx="8229600" cy="1295400"/>
          </a:xfrm>
        </p:spPr>
        <p:txBody>
          <a:bodyPr/>
          <a:lstStyle/>
          <a:p>
            <a:r>
              <a:rPr lang="en-US" dirty="0" smtClean="0"/>
              <a:t>Who are MCH Trainees?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867578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0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dirty="0" smtClean="0"/>
              <a:t>Who are MCH Trainees?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9836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912" y="2568483"/>
            <a:ext cx="2924175" cy="19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921" y="1566075"/>
            <a:ext cx="2743200" cy="194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85" y="3988615"/>
            <a:ext cx="3094292" cy="183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078" y="3862072"/>
            <a:ext cx="2920887" cy="208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6550" y="5272145"/>
            <a:ext cx="33909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44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/>
              <a:t>Who are MCH Trainees?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524000"/>
            <a:ext cx="6774519" cy="4946975"/>
          </a:xfrm>
        </p:spPr>
      </p:pic>
    </p:spTree>
    <p:extLst>
      <p:ext uri="{BB962C8B-B14F-4D97-AF65-F5344CB8AC3E}">
        <p14:creationId xmlns:p14="http://schemas.microsoft.com/office/powerpoint/2010/main" val="630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sz="4800" dirty="0" smtClean="0"/>
              <a:t>Former Trainees are Leaders</a:t>
            </a:r>
            <a:endParaRPr lang="en-US" sz="48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873013"/>
              </p:ext>
            </p:extLst>
          </p:nvPr>
        </p:nvGraphicFramePr>
        <p:xfrm>
          <a:off x="-1295400" y="1371600"/>
          <a:ext cx="6463663" cy="4198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7073" y="2814919"/>
            <a:ext cx="2086927" cy="212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05164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352656"/>
            <a:ext cx="2390775" cy="15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5206520"/>
            <a:ext cx="29241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Bent Arrow 5"/>
          <p:cNvSpPr/>
          <p:nvPr/>
        </p:nvSpPr>
        <p:spPr>
          <a:xfrm>
            <a:off x="3172691" y="1219200"/>
            <a:ext cx="1219200" cy="838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>
            <a:off x="3200400" y="5568470"/>
            <a:ext cx="1219200" cy="838200"/>
          </a:xfrm>
          <a:prstGeom prst="bentArrow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7070" y="6611778"/>
            <a:ext cx="2083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FY 2012 DGIS data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1803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83673"/>
          </a:xfrm>
        </p:spPr>
        <p:txBody>
          <a:bodyPr/>
          <a:lstStyle/>
          <a:p>
            <a:r>
              <a:rPr lang="en-US" sz="4800" dirty="0" smtClean="0"/>
              <a:t>Where Are They Now?</a:t>
            </a:r>
            <a:endParaRPr lang="en-US" sz="4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551067"/>
              </p:ext>
            </p:extLst>
          </p:nvPr>
        </p:nvGraphicFramePr>
        <p:xfrm>
          <a:off x="-609600" y="887343"/>
          <a:ext cx="8382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13716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37%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4290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84%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54864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74%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026984"/>
            <a:ext cx="1955964" cy="139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0368" y="2936276"/>
            <a:ext cx="1711161" cy="182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683" y="5262768"/>
            <a:ext cx="1652846" cy="115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0368" y="6611779"/>
            <a:ext cx="2083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FY 2012 DGIS data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8848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RSAWhiteAccessibleVersio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0</TotalTime>
  <Words>325</Words>
  <Application>Microsoft Office PowerPoint</Application>
  <PresentationFormat>On-screen Show (4:3)</PresentationFormat>
  <Paragraphs>103</Paragraphs>
  <Slides>19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Executive</vt:lpstr>
      <vt:lpstr>HRSAWhiteAccessibleVersion</vt:lpstr>
      <vt:lpstr>Maintaining Your MCH Leadership Momentum</vt:lpstr>
      <vt:lpstr>The BIG Picture</vt:lpstr>
      <vt:lpstr>The BIG Picture</vt:lpstr>
      <vt:lpstr>MCHB Welcome</vt:lpstr>
      <vt:lpstr>Who are MCH Trainees?</vt:lpstr>
      <vt:lpstr>Who are MCH Trainees?</vt:lpstr>
      <vt:lpstr>Who are MCH Trainees?</vt:lpstr>
      <vt:lpstr>Former Trainees are Leaders</vt:lpstr>
      <vt:lpstr>Where Are They Now?</vt:lpstr>
      <vt:lpstr>Making Lifelong Connections</vt:lpstr>
      <vt:lpstr>MCH Navigator Demo</vt:lpstr>
      <vt:lpstr>MCH Leadership Competencies</vt:lpstr>
      <vt:lpstr>Online Self-Assessment</vt:lpstr>
      <vt:lpstr>Trainee Ambassador Group</vt:lpstr>
      <vt:lpstr>Trainee Ambassador Group</vt:lpstr>
      <vt:lpstr>Trainee Ambassador Group</vt:lpstr>
      <vt:lpstr>Trainee Ambassador Group</vt:lpstr>
      <vt:lpstr>Trainee Resources</vt:lpstr>
      <vt:lpstr>Connect With Us!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2015-05-28T17:17:13Z</dcterms:created>
  <dcterms:modified xsi:type="dcterms:W3CDTF">2015-05-28T17:22:06Z</dcterms:modified>
</cp:coreProperties>
</file>