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4" r:id="rId3"/>
    <p:sldMasterId id="2147483667" r:id="rId4"/>
    <p:sldMasterId id="2147483691" r:id="rId5"/>
    <p:sldMasterId id="2147483704" r:id="rId6"/>
    <p:sldMasterId id="2147483718" r:id="rId7"/>
    <p:sldMasterId id="2147483721" r:id="rId8"/>
    <p:sldMasterId id="2147483733" r:id="rId9"/>
    <p:sldMasterId id="2147483746" r:id="rId10"/>
    <p:sldMasterId id="2147483749" r:id="rId11"/>
  </p:sldMasterIdLst>
  <p:notesMasterIdLst>
    <p:notesMasterId r:id="rId35"/>
  </p:notesMasterIdLst>
  <p:handoutMasterIdLst>
    <p:handoutMasterId r:id="rId36"/>
  </p:handoutMasterIdLst>
  <p:sldIdLst>
    <p:sldId id="261" r:id="rId12"/>
    <p:sldId id="289" r:id="rId13"/>
    <p:sldId id="265" r:id="rId14"/>
    <p:sldId id="266" r:id="rId15"/>
    <p:sldId id="267" r:id="rId16"/>
    <p:sldId id="268" r:id="rId17"/>
    <p:sldId id="271" r:id="rId18"/>
    <p:sldId id="269" r:id="rId19"/>
    <p:sldId id="272" r:id="rId20"/>
    <p:sldId id="273" r:id="rId21"/>
    <p:sldId id="274" r:id="rId22"/>
    <p:sldId id="275" r:id="rId23"/>
    <p:sldId id="278" r:id="rId24"/>
    <p:sldId id="276" r:id="rId25"/>
    <p:sldId id="277" r:id="rId26"/>
    <p:sldId id="279" r:id="rId27"/>
    <p:sldId id="280" r:id="rId28"/>
    <p:sldId id="281" r:id="rId29"/>
    <p:sldId id="282" r:id="rId30"/>
    <p:sldId id="284" r:id="rId31"/>
    <p:sldId id="292" r:id="rId32"/>
    <p:sldId id="293" r:id="rId33"/>
    <p:sldId id="29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2" userDrawn="1">
          <p15:clr>
            <a:srgbClr val="A4A3A4"/>
          </p15:clr>
        </p15:guide>
        <p15:guide id="4" pos="2291">
          <p15:clr>
            <a:srgbClr val="A4A3A4"/>
          </p15:clr>
        </p15:guide>
        <p15:guide id="5" pos="2882">
          <p15:clr>
            <a:srgbClr val="A4A3A4"/>
          </p15:clr>
        </p15:guide>
        <p15:guide id="6" pos="2858">
          <p15:clr>
            <a:srgbClr val="A4A3A4"/>
          </p15:clr>
        </p15:guide>
        <p15:guide id="7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90"/>
    <a:srgbClr val="7BB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74065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824" y="96"/>
      </p:cViewPr>
      <p:guideLst>
        <p:guide orient="horz" pos="2160"/>
        <p:guide pos="2880"/>
        <p:guide orient="horz" pos="2112"/>
        <p:guide pos="2291"/>
        <p:guide pos="2882"/>
        <p:guide pos="2858"/>
        <p:guide pos="2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05D979-AB8C-461D-B281-53526E1AB9CB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1BBE42-2440-41E2-88E1-321D3973B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0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B65C6B-731B-41A9-8C0D-500885855D27}" type="datetimeFigureOut">
              <a:rPr lang="en-US" smtClean="0"/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9FC2E6-94CF-4DCC-BA9B-731EA3DD2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9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83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0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0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9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5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24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34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0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15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5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0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72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72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47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5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4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2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1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3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C2E6-94CF-4DCC-BA9B-731EA3DD21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6048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800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4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4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0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5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0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93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98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6048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800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1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4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2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49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02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slide 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17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655296"/>
            <a:ext cx="7179733" cy="414957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655295"/>
            <a:ext cx="7179733" cy="414957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82819" y="142016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62082" y="1441216"/>
            <a:ext cx="566928" cy="566928"/>
          </a:xfrm>
          <a:prstGeom prst="rect">
            <a:avLst/>
          </a:prstGeom>
          <a:noFill/>
        </p:spPr>
      </p:pic>
      <p:pic>
        <p:nvPicPr>
          <p:cNvPr id="15" name="Picture 14" descr="PHC5933_banner.jpg"/>
          <p:cNvPicPr>
            <a:picLocks noChangeAspect="1"/>
          </p:cNvPicPr>
          <p:nvPr userDrawn="1"/>
        </p:nvPicPr>
        <p:blipFill>
          <a:blip r:embed="rId5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2" y="524846"/>
            <a:ext cx="5319923" cy="93881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727201" y="2193875"/>
            <a:ext cx="5723468" cy="158957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738490" y="4540935"/>
            <a:ext cx="5712179" cy="914167"/>
          </a:xfrm>
        </p:spPr>
        <p:txBody>
          <a:bodyPr>
            <a:normAutofit fontScale="85000" lnSpcReduction="10000"/>
          </a:bodyPr>
          <a:lstStyle>
            <a:lvl1pPr marL="0" indent="0" algn="ctr">
              <a:buNone/>
              <a:defRPr/>
            </a:lvl1pPr>
          </a:lstStyle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7" descr="Power Point slide 3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4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4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545631"/>
            <a:ext cx="7714074" cy="10442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21556"/>
            <a:ext cx="6196405" cy="4001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1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8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40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9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39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20" name="Picture 19" descr="Power Point slide 3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2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18" name="Picture 17" descr="Power Point slide 3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4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61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48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slide 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655296"/>
            <a:ext cx="7179733" cy="414957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655295"/>
            <a:ext cx="7179733" cy="414957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82819" y="142016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62082" y="1441216"/>
            <a:ext cx="566928" cy="566928"/>
          </a:xfrm>
          <a:prstGeom prst="rect">
            <a:avLst/>
          </a:prstGeom>
          <a:noFill/>
        </p:spPr>
      </p:pic>
      <p:pic>
        <p:nvPicPr>
          <p:cNvPr id="15" name="Picture 14" descr="PHC5933_banner.jpg"/>
          <p:cNvPicPr>
            <a:picLocks noChangeAspect="1"/>
          </p:cNvPicPr>
          <p:nvPr userDrawn="1"/>
        </p:nvPicPr>
        <p:blipFill>
          <a:blip r:embed="rId5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2" y="524846"/>
            <a:ext cx="5319923" cy="93881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727201" y="2193875"/>
            <a:ext cx="5723468" cy="158957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738490" y="4540935"/>
            <a:ext cx="5712179" cy="914167"/>
          </a:xfrm>
        </p:spPr>
        <p:txBody>
          <a:bodyPr>
            <a:normAutofit fontScale="85000" lnSpcReduction="10000"/>
          </a:bodyPr>
          <a:lstStyle>
            <a:lvl1pPr marL="0" indent="0" algn="ctr">
              <a:buNone/>
              <a:defRPr/>
            </a:lvl1pPr>
          </a:lstStyle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7" descr="Power Point slide 3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4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81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545631"/>
            <a:ext cx="7714074" cy="10442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21556"/>
            <a:ext cx="6196405" cy="4001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92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54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0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80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30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14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20" name="Picture 19" descr="Power Point slide 3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73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Franklin Gothic Book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18" name="Picture 17" descr="Power Point slide 3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0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6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0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9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5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8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5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0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8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00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93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9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8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6048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800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1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4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2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49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02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slid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655296"/>
            <a:ext cx="7179733" cy="414957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655295"/>
            <a:ext cx="7179733" cy="414957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82819" y="142016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62082" y="1441216"/>
            <a:ext cx="566928" cy="566928"/>
          </a:xfrm>
          <a:prstGeom prst="rect">
            <a:avLst/>
          </a:prstGeom>
          <a:noFill/>
        </p:spPr>
      </p:pic>
      <p:pic>
        <p:nvPicPr>
          <p:cNvPr id="15" name="Picture 14" descr="PHC5933_banner.jpg"/>
          <p:cNvPicPr>
            <a:picLocks noChangeAspect="1"/>
          </p:cNvPicPr>
          <p:nvPr/>
        </p:nvPicPr>
        <p:blipFill>
          <a:blip r:embed="rId5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2" y="524846"/>
            <a:ext cx="5319923" cy="93881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727201" y="2193875"/>
            <a:ext cx="5723468" cy="158957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738490" y="4540935"/>
            <a:ext cx="5712179" cy="914167"/>
          </a:xfrm>
        </p:spPr>
        <p:txBody>
          <a:bodyPr>
            <a:normAutofit fontScale="85000" lnSpcReduction="10000"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Click to edit Master subtitle style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7" descr="Power Point slide 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4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98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545631"/>
            <a:ext cx="7714074" cy="10442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21556"/>
            <a:ext cx="6196405" cy="400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35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1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9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00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02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89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Power Point slide 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16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Power Point slide 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6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0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41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545631"/>
            <a:ext cx="7714074" cy="10442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21556"/>
            <a:ext cx="6196405" cy="400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359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89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0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93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40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80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003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93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981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6048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800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1"/>
            <a:ext cx="300831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1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4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2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495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73F0C-EDE2-4BB8-815A-1C5534D52079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5CFF0-8C73-4334-A1BA-05DC1A6BB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9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17"/>
            <a:ext cx="9144000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17"/>
            <a:ext cx="9144000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17"/>
            <a:ext cx="9144000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13" name="Picture 12" descr="Power Point slide 3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13" name="Picture 12" descr="Power Point slide 3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17"/>
            <a:ext cx="9144000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8047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65667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297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1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DCDE9F-52C8-4553-B574-82E5B465FA5D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EB2EA76-330F-481C-A552-FA67E4BF4D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Power Point slide 3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philli6@health.usf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781" y="1528978"/>
            <a:ext cx="8402637" cy="193492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2CA690"/>
                </a:solidFill>
              </a:rPr>
              <a:t>Physical Activity Among Children with Special Health Care Needs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045" y="4572229"/>
            <a:ext cx="7981085" cy="1184964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AA2B1E"/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Amelia Phillips, BS, CPH (Provisional) | MCH Leadership Training Program Scholar</a:t>
            </a:r>
          </a:p>
          <a:p>
            <a:pPr lvl="0">
              <a:buClr>
                <a:srgbClr val="AA2B1E"/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University of South Florida</a:t>
            </a:r>
          </a:p>
          <a:p>
            <a:pPr lvl="0">
              <a:buClr>
                <a:srgbClr val="AA2B1E"/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2015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Making Lifelong Connections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Meeting </a:t>
            </a:r>
          </a:p>
          <a:p>
            <a:pPr lvl="0">
              <a:buClr>
                <a:srgbClr val="AA2B1E"/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4/24/2015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045" y="3275713"/>
            <a:ext cx="816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2CA690"/>
                </a:solidFill>
                <a:latin typeface="+mj-lt"/>
              </a:rPr>
              <a:t>FINDINGS FROM THE </a:t>
            </a:r>
            <a:r>
              <a:rPr lang="en-US" sz="2400" spc="300" dirty="0" smtClean="0">
                <a:solidFill>
                  <a:srgbClr val="2CA690"/>
                </a:solidFill>
                <a:latin typeface="+mj-lt"/>
              </a:rPr>
              <a:t>NATIONAL </a:t>
            </a:r>
            <a:r>
              <a:rPr lang="en-US" sz="2400" spc="300" dirty="0">
                <a:solidFill>
                  <a:srgbClr val="2CA690"/>
                </a:solidFill>
                <a:latin typeface="+mj-lt"/>
              </a:rPr>
              <a:t>SURVEY </a:t>
            </a:r>
            <a:endParaRPr lang="en-US" sz="2400" spc="300" dirty="0" smtClean="0">
              <a:solidFill>
                <a:srgbClr val="2CA690"/>
              </a:solidFill>
              <a:latin typeface="+mj-lt"/>
            </a:endParaRPr>
          </a:p>
          <a:p>
            <a:pPr algn="ctr"/>
            <a:r>
              <a:rPr lang="en-US" sz="2400" spc="300" dirty="0" smtClean="0">
                <a:solidFill>
                  <a:srgbClr val="2CA690"/>
                </a:solidFill>
                <a:latin typeface="+mj-lt"/>
              </a:rPr>
              <a:t>OF </a:t>
            </a:r>
            <a:r>
              <a:rPr lang="en-US" sz="2400" spc="300" dirty="0">
                <a:solidFill>
                  <a:srgbClr val="2CA690"/>
                </a:solidFill>
                <a:latin typeface="+mj-lt"/>
              </a:rPr>
              <a:t>CHILDREN’S HEALTH</a:t>
            </a:r>
          </a:p>
        </p:txBody>
      </p:sp>
    </p:spTree>
    <p:extLst>
      <p:ext uri="{BB962C8B-B14F-4D97-AF65-F5344CB8AC3E}">
        <p14:creationId xmlns:p14="http://schemas.microsoft.com/office/powerpoint/2010/main" val="22745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Research Questions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87" y="1574734"/>
            <a:ext cx="7570401" cy="4001513"/>
          </a:xfrm>
        </p:spPr>
        <p:txBody>
          <a:bodyPr>
            <a:normAutofit/>
          </a:bodyPr>
          <a:lstStyle/>
          <a:p>
            <a:pPr marL="857250" lvl="1" indent="-457200">
              <a:buClr>
                <a:srgbClr val="7BB81E"/>
              </a:buClr>
              <a:buFont typeface="+mj-lt"/>
              <a:buAutoNum type="arabicPeriod"/>
            </a:pPr>
            <a:r>
              <a:rPr lang="en-US" sz="3000" dirty="0"/>
              <a:t>Is there an association between the severity of a child’s condition (mild, moderate or severe) and physical activity levels? </a:t>
            </a:r>
          </a:p>
          <a:p>
            <a:pPr marL="857250" lvl="1" indent="-457200">
              <a:buClr>
                <a:srgbClr val="7BB81E"/>
              </a:buClr>
              <a:buFont typeface="+mj-lt"/>
              <a:buAutoNum type="arabicPeriod"/>
            </a:pPr>
            <a:r>
              <a:rPr lang="en-US" sz="3000" dirty="0"/>
              <a:t>Is there an association between physical activity levels among CSHCN and </a:t>
            </a:r>
            <a:r>
              <a:rPr lang="en-US" sz="3000" dirty="0" smtClean="0"/>
              <a:t>levels </a:t>
            </a:r>
            <a:r>
              <a:rPr lang="en-US" sz="3000" dirty="0"/>
              <a:t>of parent involvement? </a:t>
            </a:r>
          </a:p>
          <a:p>
            <a:pPr lvl="0"/>
            <a:endParaRPr lang="en-US" dirty="0"/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10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Methods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53" y="1510566"/>
            <a:ext cx="7351008" cy="4001513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  <a:buSzPct val="100000"/>
            </a:pPr>
            <a:r>
              <a:rPr lang="en-US" sz="3000" dirty="0" smtClean="0"/>
              <a:t>Secondary Data Analysis</a:t>
            </a:r>
          </a:p>
          <a:p>
            <a:pPr>
              <a:buClr>
                <a:srgbClr val="7BB81E"/>
              </a:buClr>
              <a:buSzPct val="100000"/>
            </a:pPr>
            <a:r>
              <a:rPr lang="en-US" sz="3000" dirty="0" smtClean="0"/>
              <a:t>National Survey of Children’s Health (NSCH)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600" dirty="0" smtClean="0"/>
              <a:t>Cross-sectional telephone survey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600" dirty="0" smtClean="0"/>
              <a:t>U.S. households with one or more children aged 0-17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600" dirty="0" smtClean="0"/>
              <a:t>English and Spanish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600" dirty="0"/>
              <a:t>Nationally representative sample of children ages 0-17</a:t>
            </a:r>
          </a:p>
          <a:p>
            <a:pPr lvl="0"/>
            <a:endParaRPr lang="en-US" dirty="0"/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11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Analytic Sample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63" y="1574734"/>
            <a:ext cx="7351008" cy="4001513"/>
          </a:xfrm>
        </p:spPr>
        <p:txBody>
          <a:bodyPr>
            <a:normAutofit/>
          </a:bodyPr>
          <a:lstStyle/>
          <a:p>
            <a:pPr lvl="0">
              <a:buClr>
                <a:srgbClr val="7BB81E"/>
              </a:buClr>
            </a:pPr>
            <a:r>
              <a:rPr lang="en-US" dirty="0" smtClean="0"/>
              <a:t>Children classified as CSHCN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CSHCN Screener</a:t>
            </a:r>
          </a:p>
          <a:p>
            <a:pPr lvl="2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Comprehensive, robust screening tool</a:t>
            </a:r>
          </a:p>
          <a:p>
            <a:pPr lvl="2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Considers a wide range of conditions and needs</a:t>
            </a:r>
          </a:p>
          <a:p>
            <a:pPr lvl="2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Reflects MCHB’s definition of CSHCN</a:t>
            </a:r>
          </a:p>
          <a:p>
            <a:pPr>
              <a:buClr>
                <a:srgbClr val="7BB81E"/>
              </a:buClr>
            </a:pPr>
            <a:r>
              <a:rPr lang="en-US" dirty="0" smtClean="0"/>
              <a:t>Ages 6-17</a:t>
            </a:r>
          </a:p>
          <a:p>
            <a:pPr marL="0" lvl="0" indent="0">
              <a:buNone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12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Main Outcome Variable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63" y="1574734"/>
            <a:ext cx="7351008" cy="4001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u="sng" dirty="0" smtClean="0"/>
              <a:t>Physical Activity (PA)</a:t>
            </a:r>
          </a:p>
          <a:p>
            <a:pPr marL="0" lvl="0" indent="0" algn="ctr">
              <a:buNone/>
            </a:pPr>
            <a:r>
              <a:rPr lang="en-US" sz="3000" i="1" dirty="0">
                <a:solidFill>
                  <a:srgbClr val="2CA690"/>
                </a:solidFill>
              </a:rPr>
              <a:t>“During the past week, on how many days did [CHILD’S NAME] exercise, play a sport, or participate in physical activity for </a:t>
            </a:r>
            <a:r>
              <a:rPr lang="en-US" sz="3000" i="1" dirty="0" smtClean="0">
                <a:solidFill>
                  <a:srgbClr val="2CA690"/>
                </a:solidFill>
              </a:rPr>
              <a:t>at least </a:t>
            </a:r>
            <a:r>
              <a:rPr lang="en-US" sz="3000" i="1" dirty="0">
                <a:solidFill>
                  <a:srgbClr val="2CA690"/>
                </a:solidFill>
              </a:rPr>
              <a:t>20 minutes that made [him/her] sweat and breathe hard</a:t>
            </a:r>
            <a:r>
              <a:rPr lang="en-US" sz="3000" i="1" dirty="0" smtClean="0">
                <a:solidFill>
                  <a:srgbClr val="2CA690"/>
                </a:solidFill>
              </a:rPr>
              <a:t>?“</a:t>
            </a:r>
          </a:p>
          <a:p>
            <a:pPr>
              <a:buClr>
                <a:srgbClr val="7BB81E"/>
              </a:buClr>
            </a:pPr>
            <a:r>
              <a:rPr lang="en-US" sz="3000" dirty="0" smtClean="0"/>
              <a:t>The number of days during the previous week that the child engaged in </a:t>
            </a:r>
            <a:r>
              <a:rPr lang="en-US" sz="3000" b="1" dirty="0" smtClean="0"/>
              <a:t>vigorous</a:t>
            </a:r>
            <a:r>
              <a:rPr lang="en-US" sz="3000" dirty="0" smtClean="0"/>
              <a:t> PA</a:t>
            </a:r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13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Independent Variables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63" y="1574734"/>
            <a:ext cx="7351008" cy="4001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u="sng" dirty="0" smtClean="0"/>
              <a:t>Condition Severity</a:t>
            </a:r>
          </a:p>
          <a:p>
            <a:pPr marL="0" lvl="0" indent="0" algn="ctr">
              <a:buNone/>
            </a:pPr>
            <a:r>
              <a:rPr lang="en-US" sz="3000" i="1" dirty="0" smtClean="0">
                <a:solidFill>
                  <a:srgbClr val="2CA690"/>
                </a:solidFill>
              </a:rPr>
              <a:t>“Does [CHILD’S NAME] </a:t>
            </a:r>
            <a:r>
              <a:rPr lang="en-US" sz="3000" i="1" dirty="0">
                <a:solidFill>
                  <a:srgbClr val="2CA690"/>
                </a:solidFill>
              </a:rPr>
              <a:t>currently have condition</a:t>
            </a:r>
            <a:r>
              <a:rPr lang="en-US" sz="3000" i="1" dirty="0" smtClean="0">
                <a:solidFill>
                  <a:srgbClr val="2CA690"/>
                </a:solidFill>
              </a:rPr>
              <a:t>?” </a:t>
            </a:r>
          </a:p>
          <a:p>
            <a:pPr marL="0" lvl="0" indent="0" algn="ctr">
              <a:buNone/>
            </a:pPr>
            <a:r>
              <a:rPr lang="en-US" sz="3000" i="1" dirty="0" smtClean="0">
                <a:solidFill>
                  <a:srgbClr val="2CA690"/>
                </a:solidFill>
              </a:rPr>
              <a:t>“Would </a:t>
            </a:r>
            <a:r>
              <a:rPr lang="en-US" sz="3000" i="1" dirty="0">
                <a:solidFill>
                  <a:srgbClr val="2CA690"/>
                </a:solidFill>
              </a:rPr>
              <a:t>you describe (his/her) condition as mild, moderate, or severe</a:t>
            </a:r>
            <a:r>
              <a:rPr lang="en-US" sz="3000" i="1" dirty="0" smtClean="0">
                <a:solidFill>
                  <a:srgbClr val="2CA690"/>
                </a:solidFill>
              </a:rPr>
              <a:t>?” </a:t>
            </a:r>
          </a:p>
          <a:p>
            <a:pPr>
              <a:buClr>
                <a:srgbClr val="7BB81E"/>
              </a:buClr>
            </a:pPr>
            <a:r>
              <a:rPr lang="en-US" sz="3000" dirty="0" smtClean="0"/>
              <a:t>Parent-rated severity of child’s condition</a:t>
            </a:r>
          </a:p>
          <a:p>
            <a:pPr>
              <a:buClr>
                <a:srgbClr val="7BB81E"/>
              </a:buClr>
            </a:pPr>
            <a:r>
              <a:rPr lang="en-US" sz="3000" dirty="0" smtClean="0"/>
              <a:t>Autism Spectrum Disorder (ASD), Attention Deficit Disorder (ADD), Developmental Delay</a:t>
            </a:r>
            <a:endParaRPr lang="en-US" sz="3000" dirty="0"/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14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Independent Variables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63" y="1574734"/>
            <a:ext cx="7351008" cy="4001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u="sng" dirty="0" smtClean="0"/>
              <a:t>Parent Involvement</a:t>
            </a:r>
          </a:p>
          <a:p>
            <a:pPr marL="0" lvl="0" indent="0" algn="ctr">
              <a:buNone/>
            </a:pPr>
            <a:r>
              <a:rPr lang="en-US" sz="3000" i="1" dirty="0">
                <a:solidFill>
                  <a:srgbClr val="2CA690"/>
                </a:solidFill>
              </a:rPr>
              <a:t>“During the past 12 months, how often did you attend events or activities that [CHILD’S NAME] participated in? </a:t>
            </a:r>
            <a:r>
              <a:rPr lang="en-US" sz="3000" i="1" dirty="0" smtClean="0">
                <a:solidFill>
                  <a:srgbClr val="2CA690"/>
                </a:solidFill>
              </a:rPr>
              <a:t>“</a:t>
            </a:r>
          </a:p>
          <a:p>
            <a:pPr>
              <a:buClr>
                <a:srgbClr val="7BB81E"/>
              </a:buClr>
            </a:pPr>
            <a:r>
              <a:rPr lang="en-US" sz="3000" dirty="0" smtClean="0"/>
              <a:t>Frequency of parent’s attendance at child’s activities in the past 12 months</a:t>
            </a:r>
          </a:p>
          <a:p>
            <a:pPr>
              <a:buClr>
                <a:srgbClr val="7BB81E"/>
              </a:buClr>
            </a:pPr>
            <a:r>
              <a:rPr lang="en-US" sz="3000" dirty="0" smtClean="0"/>
              <a:t>Children who participated in one or more extracurricular activities</a:t>
            </a:r>
            <a:endParaRPr lang="en-US" sz="3000" dirty="0"/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15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Control Variables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63" y="1574734"/>
            <a:ext cx="7351008" cy="4001513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  <a:buSzPct val="101000"/>
            </a:pPr>
            <a:r>
              <a:rPr lang="en-US" b="1" u="sng" dirty="0" smtClean="0"/>
              <a:t>Age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b="1" u="sng" dirty="0" smtClean="0"/>
              <a:t>Sex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b="1" u="sng" dirty="0" smtClean="0"/>
              <a:t>Race/ethnicity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b="1" u="sng" dirty="0" smtClean="0"/>
              <a:t>Family structure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b="1" u="sng" dirty="0" smtClean="0"/>
              <a:t>Poverty level</a:t>
            </a:r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16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Analysis	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63" y="1574734"/>
            <a:ext cx="7351008" cy="4001513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Weighted chi-square bivariate analysis </a:t>
            </a:r>
          </a:p>
          <a:p>
            <a:pPr lvl="1">
              <a:buClr>
                <a:srgbClr val="7BB81E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dirty="0" smtClean="0"/>
              <a:t>Descriptive characteristics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Weighted logistic </a:t>
            </a:r>
            <a:r>
              <a:rPr lang="en-US" dirty="0"/>
              <a:t>r</a:t>
            </a:r>
            <a:r>
              <a:rPr lang="en-US" dirty="0" smtClean="0"/>
              <a:t>egression</a:t>
            </a:r>
          </a:p>
          <a:p>
            <a:pPr lvl="1">
              <a:buClr>
                <a:srgbClr val="7BB81E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dirty="0" smtClean="0"/>
              <a:t>Crude (unadjusted) OR</a:t>
            </a:r>
          </a:p>
          <a:p>
            <a:pPr lvl="1">
              <a:buClr>
                <a:srgbClr val="7BB81E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dirty="0" smtClean="0"/>
              <a:t>Adjusted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17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Results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295723"/>
              </p:ext>
            </p:extLst>
          </p:nvPr>
        </p:nvGraphicFramePr>
        <p:xfrm>
          <a:off x="714963" y="1478798"/>
          <a:ext cx="7834963" cy="3773104"/>
        </p:xfrm>
        <a:graphic>
          <a:graphicData uri="http://schemas.openxmlformats.org/drawingml/2006/table">
            <a:tbl>
              <a:tblPr/>
              <a:tblGrid>
                <a:gridCol w="2397769"/>
                <a:gridCol w="2482197"/>
                <a:gridCol w="2954997"/>
              </a:tblGrid>
              <a:tr h="434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Independent Variables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Crude OR (95 %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Adjusted OR (95%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Condition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Severity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</a:tr>
              <a:tr h="515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Mild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1.831 (0.58,9 5.694)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1.850 (0.356, 9.616)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Moderate/Severe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0.838 (0.411, 1.709)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0.577 (0.188, 1.773)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not currently have condition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Parent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Involvement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</a:tr>
              <a:tr h="515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Never/Sometimes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0.436 (0.344, 0.553)**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0.408 (0.296, 0.564)**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Usually/Always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18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963" y="5250647"/>
            <a:ext cx="283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**significant p&lt;0.05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5616" y="1144517"/>
            <a:ext cx="842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Table 1. Risk of Outcome (Being Physically Inactive)</a:t>
            </a:r>
            <a:endParaRPr lang="en-US" sz="1400" i="1" dirty="0"/>
          </a:p>
        </p:txBody>
      </p:sp>
      <p:sp>
        <p:nvSpPr>
          <p:cNvPr id="9" name="Oval 8"/>
          <p:cNvSpPr/>
          <p:nvPr/>
        </p:nvSpPr>
        <p:spPr>
          <a:xfrm>
            <a:off x="6070993" y="4155438"/>
            <a:ext cx="2104968" cy="62622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02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Results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59214"/>
              </p:ext>
            </p:extLst>
          </p:nvPr>
        </p:nvGraphicFramePr>
        <p:xfrm>
          <a:off x="723953" y="1594379"/>
          <a:ext cx="7834963" cy="3489561"/>
        </p:xfrm>
        <a:graphic>
          <a:graphicData uri="http://schemas.openxmlformats.org/drawingml/2006/table">
            <a:tbl>
              <a:tblPr/>
              <a:tblGrid>
                <a:gridCol w="2397769"/>
                <a:gridCol w="2482197"/>
                <a:gridCol w="2954997"/>
              </a:tblGrid>
              <a:tr h="299000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Crude OR (95 %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Adjusted OR (95% CI)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</a:tr>
              <a:tr h="303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6-9 yrs.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2.083 (1.765, 2.457)**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2.079 (1.579, 2.738)**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10-17 yrs.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Race/Ethnicity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</a:tr>
              <a:tr h="299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Hispanic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0.607 (0.474, 0.778) 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0.591 (0.415, 0.841)**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White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(non-Hispanic)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African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American (non- Hispanic)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0.7 (0.571, 0.859)**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0.885 (0.633, 1.237)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Multi/Other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(non- Hispanic)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1.0 (0.785, 1.273)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0.961 (0.661, 1.398)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690"/>
                    </a:solidFill>
                  </a:tcPr>
                </a:tc>
              </a:tr>
              <a:tr h="278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Female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0.645 (0.557, 0.747)**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0.552 (0.443, 0.688) **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Male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19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007" y="5346034"/>
            <a:ext cx="7774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Data Not Shown: Household income and family structure lost significance after controlling for confounding</a:t>
            </a:r>
            <a:endParaRPr lang="en-US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714963" y="1242573"/>
            <a:ext cx="7229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Table </a:t>
            </a:r>
            <a:r>
              <a:rPr lang="en-US" sz="1600" i="1" dirty="0" smtClean="0"/>
              <a:t>2. </a:t>
            </a:r>
            <a:r>
              <a:rPr lang="en-US" sz="1600" i="1" dirty="0"/>
              <a:t>Risk of Outcome (Being Physically Inactive)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41" y="5084622"/>
            <a:ext cx="243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**significant p&lt;0.05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6001770" y="1948246"/>
            <a:ext cx="2104968" cy="62622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Oval 8"/>
          <p:cNvSpPr/>
          <p:nvPr/>
        </p:nvSpPr>
        <p:spPr>
          <a:xfrm>
            <a:off x="6001770" y="2889754"/>
            <a:ext cx="2104968" cy="62622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36562" y="4353349"/>
            <a:ext cx="2104968" cy="62622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835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79" y="-39756"/>
            <a:ext cx="7714074" cy="104422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Outline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1401516"/>
            <a:ext cx="5121487" cy="4001513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</a:pPr>
            <a:r>
              <a:rPr lang="en-US" dirty="0" smtClean="0"/>
              <a:t>Public Health Significance</a:t>
            </a:r>
          </a:p>
          <a:p>
            <a:pPr marL="857250" lvl="2" indent="-457200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800" dirty="0"/>
              <a:t>Physical </a:t>
            </a:r>
            <a:r>
              <a:rPr lang="en-US" sz="2800" dirty="0" smtClean="0"/>
              <a:t>inactivity </a:t>
            </a:r>
            <a:r>
              <a:rPr lang="en-US" sz="2800" dirty="0"/>
              <a:t>among children with special health care needs (CSHCN)</a:t>
            </a:r>
          </a:p>
          <a:p>
            <a:pPr>
              <a:buClr>
                <a:srgbClr val="7BB81E"/>
              </a:buClr>
            </a:pPr>
            <a:r>
              <a:rPr lang="en-US" dirty="0" smtClean="0"/>
              <a:t>Methods</a:t>
            </a:r>
          </a:p>
          <a:p>
            <a:pPr>
              <a:buClr>
                <a:srgbClr val="7BB81E"/>
              </a:buClr>
            </a:pPr>
            <a:r>
              <a:rPr lang="en-US" dirty="0" smtClean="0"/>
              <a:t>Results</a:t>
            </a:r>
          </a:p>
          <a:p>
            <a:pPr>
              <a:buClr>
                <a:srgbClr val="7BB81E"/>
              </a:buClr>
            </a:pPr>
            <a:r>
              <a:rPr lang="en-US" dirty="0" smtClean="0"/>
              <a:t>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491" y="1374788"/>
            <a:ext cx="2399962" cy="405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1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Discussion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1359244"/>
            <a:ext cx="8130746" cy="4217004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Parents who were less involved had more physically active children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Younger children (6-9 years) were more likely to be inactive 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Hispanics and females were less likely to be 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20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Discussion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64" y="905010"/>
            <a:ext cx="8971005" cy="499271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Conflicting findings with existing literature 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Parental involvement; demographics of children at most risk for </a:t>
            </a:r>
            <a:r>
              <a:rPr lang="en-US" dirty="0" smtClean="0"/>
              <a:t>inactivity</a:t>
            </a:r>
          </a:p>
          <a:p>
            <a:pPr lvl="1">
              <a:buClr>
                <a:srgbClr val="7BB81E"/>
              </a:buClr>
              <a:buSzPct val="101000"/>
            </a:pPr>
            <a:endParaRPr lang="en-US" sz="1900" dirty="0" smtClean="0"/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Future research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Modeling physical activity behaviors (parents and peers)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Social learning/cognitive </a:t>
            </a:r>
            <a:r>
              <a:rPr lang="en-US" dirty="0" smtClean="0"/>
              <a:t>theory</a:t>
            </a:r>
          </a:p>
          <a:p>
            <a:pPr lvl="1">
              <a:buClr>
                <a:srgbClr val="7BB81E"/>
              </a:buClr>
              <a:buSzPct val="101000"/>
            </a:pPr>
            <a:endParaRPr lang="en-US" sz="1900" dirty="0" smtClean="0"/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Access is necessary but not sufficient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Critical need for </a:t>
            </a:r>
            <a:r>
              <a:rPr lang="en-US" dirty="0"/>
              <a:t>s</a:t>
            </a:r>
            <a:r>
              <a:rPr lang="en-US" dirty="0" smtClean="0"/>
              <a:t>upportive environments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Systems perspective may shed light on barriers and future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21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Acknowledgements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4" y="1526027"/>
            <a:ext cx="6295437" cy="4001513"/>
          </a:xfrm>
        </p:spPr>
        <p:txBody>
          <a:bodyPr>
            <a:normAutofit lnSpcReduction="10000"/>
          </a:bodyPr>
          <a:lstStyle/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USF MCH Training Grant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SHARP Award, USF College of Public Health</a:t>
            </a:r>
            <a:endParaRPr lang="en-US" dirty="0"/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2015 Making Lifelong Connections Planning Committee</a:t>
            </a:r>
          </a:p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Dr. Russell Kirby and Dr. Cheryl Vamos, USF College of Public Health</a:t>
            </a:r>
          </a:p>
          <a:p>
            <a:pPr>
              <a:buClr>
                <a:srgbClr val="7BB81E"/>
              </a:buClr>
              <a:buSzPct val="101000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22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681" y="1700768"/>
            <a:ext cx="1974574" cy="330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7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63" y="1574734"/>
            <a:ext cx="7351008" cy="4001513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  <a:buSzPct val="101000"/>
            </a:pPr>
            <a:r>
              <a:rPr lang="en-US" dirty="0" smtClean="0"/>
              <a:t>Questions?</a:t>
            </a:r>
          </a:p>
          <a:p>
            <a:pPr>
              <a:buClr>
                <a:srgbClr val="7BB81E"/>
              </a:buClr>
              <a:buSzPct val="101000"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r>
              <a:rPr lang="en-US" dirty="0" smtClean="0"/>
              <a:t>			</a:t>
            </a:r>
            <a:r>
              <a:rPr lang="en-US" i="1" dirty="0" smtClean="0"/>
              <a:t>Thank you!</a:t>
            </a:r>
          </a:p>
          <a:p>
            <a:pPr>
              <a:buClr>
                <a:srgbClr val="7BB81E"/>
              </a:buClr>
              <a:buSzPct val="101000"/>
            </a:pPr>
            <a:endParaRPr lang="en-US" dirty="0" smtClean="0"/>
          </a:p>
          <a:p>
            <a:pPr marL="0" indent="0" algn="ctr">
              <a:buClr>
                <a:srgbClr val="7BB81E"/>
              </a:buClr>
              <a:buSzPct val="101000"/>
              <a:buNone/>
            </a:pPr>
            <a:r>
              <a:rPr lang="en-US" dirty="0" smtClean="0"/>
              <a:t>Amelia Phillips, B.S. </a:t>
            </a:r>
            <a:r>
              <a:rPr lang="en-US" dirty="0" smtClean="0">
                <a:hlinkClick r:id="rId3"/>
              </a:rPr>
              <a:t>aphilli6@health.usf.edu</a:t>
            </a:r>
            <a:endParaRPr lang="en-US" dirty="0" smtClean="0"/>
          </a:p>
          <a:p>
            <a:pPr marL="0" indent="0" algn="ctr">
              <a:buClr>
                <a:srgbClr val="7BB81E"/>
              </a:buClr>
              <a:buSzPct val="101000"/>
              <a:buNone/>
            </a:pPr>
            <a:r>
              <a:rPr lang="en-US" dirty="0" smtClean="0"/>
              <a:t>   (863) 286-2067</a:t>
            </a:r>
            <a:endParaRPr lang="en-US" dirty="0"/>
          </a:p>
          <a:p>
            <a:pPr>
              <a:buClr>
                <a:srgbClr val="7BB81E"/>
              </a:buClr>
              <a:buSzPct val="101000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23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55" y="0"/>
            <a:ext cx="9074909" cy="91093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Public Health Significance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6" y="1541420"/>
            <a:ext cx="8266670" cy="4001513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Essential </a:t>
            </a:r>
            <a:r>
              <a:rPr lang="en-US" dirty="0"/>
              <a:t>component of a healthy lifestyle</a:t>
            </a:r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/>
              <a:t>Important for healthy growth and </a:t>
            </a:r>
            <a:r>
              <a:rPr lang="en-US" dirty="0" smtClean="0"/>
              <a:t>development</a:t>
            </a:r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May result in benefits                                    across </a:t>
            </a:r>
            <a:r>
              <a:rPr lang="en-US" dirty="0"/>
              <a:t>the </a:t>
            </a:r>
            <a:r>
              <a:rPr lang="en-US" dirty="0" smtClean="0"/>
              <a:t>life span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3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351186" y="3138903"/>
            <a:ext cx="3318427" cy="237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2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5846"/>
            <a:ext cx="7714074" cy="82681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alibri"/>
                <a:cs typeface="Calibri"/>
              </a:rPr>
              <a:t>Physical Inactivity</a:t>
            </a:r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30" y="1338956"/>
            <a:ext cx="8266670" cy="4001513"/>
          </a:xfrm>
        </p:spPr>
        <p:txBody>
          <a:bodyPr>
            <a:normAutofit lnSpcReduction="10000"/>
          </a:bodyPr>
          <a:lstStyle/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Physical inactivity major risk factor for chronic disease and disability</a:t>
            </a:r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endParaRPr lang="en-US" dirty="0" smtClean="0"/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Higher </a:t>
            </a:r>
            <a:r>
              <a:rPr lang="en-US" dirty="0"/>
              <a:t>prevalence </a:t>
            </a:r>
            <a:r>
              <a:rPr lang="en-US" dirty="0" smtClean="0"/>
              <a:t>of obesity among </a:t>
            </a:r>
            <a:r>
              <a:rPr lang="en-US" dirty="0"/>
              <a:t>CSHCN </a:t>
            </a:r>
          </a:p>
          <a:p>
            <a:pPr lvl="1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/>
              <a:t>20% of CSHCN vs. 15% </a:t>
            </a:r>
            <a:r>
              <a:rPr lang="en-US" dirty="0" smtClean="0"/>
              <a:t>non-CSHCN</a:t>
            </a:r>
          </a:p>
          <a:p>
            <a:pPr lvl="1">
              <a:buClr>
                <a:srgbClr val="7BB81E"/>
              </a:buClr>
              <a:buSzPct val="101000"/>
              <a:buFont typeface="Arial"/>
              <a:buChar char="•"/>
            </a:pPr>
            <a:endParaRPr lang="en-US" dirty="0" smtClean="0"/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/>
              <a:t>Greatest risk among children with mobility limitations and intellectual disabilities</a:t>
            </a:r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endParaRPr lang="en-US" dirty="0" smtClean="0"/>
          </a:p>
          <a:p>
            <a:pPr lvl="1">
              <a:buClr>
                <a:srgbClr val="7BB81E"/>
              </a:buClr>
              <a:buSzPct val="101000"/>
              <a:buFont typeface="Courier New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4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6626" cy="901797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solidFill>
                  <a:srgbClr val="FFFFFF"/>
                </a:solidFill>
              </a:rPr>
              <a:t>Life Course Implications of Physical Inactivity</a:t>
            </a:r>
            <a:endParaRPr lang="en-US" sz="37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9" y="1430356"/>
            <a:ext cx="5880772" cy="4001513"/>
          </a:xfrm>
        </p:spPr>
        <p:txBody>
          <a:bodyPr>
            <a:normAutofit fontScale="92500"/>
          </a:bodyPr>
          <a:lstStyle/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Limited involvement during school increases risk for sedentary lifestyles after graduation</a:t>
            </a:r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ASD, Intellectual disabilities and multiples disabilities most likely to spend leisure time watching TV.</a:t>
            </a:r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Early exposure is crucial</a:t>
            </a:r>
            <a:endParaRPr lang="en-US" dirty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5</a:t>
            </a:fld>
            <a:endParaRPr lang="en-US" dirty="0">
              <a:solidFill>
                <a:srgbClr val="465E9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0"/>
          <a:stretch/>
        </p:blipFill>
        <p:spPr>
          <a:xfrm>
            <a:off x="6667494" y="1685369"/>
            <a:ext cx="2216531" cy="335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320" y="3874405"/>
            <a:ext cx="1210581" cy="164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3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15" y="-88557"/>
            <a:ext cx="8330181" cy="104422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Systems Barriers among CSHCN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44" y="1430832"/>
            <a:ext cx="8194258" cy="4001513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/>
              <a:t>Perceptions, attitudes and beliefs held by parents</a:t>
            </a:r>
          </a:p>
          <a:p>
            <a:pPr marL="342900" lvl="1" indent="-342900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/>
              <a:t>Poor communication between parents and teachers</a:t>
            </a:r>
          </a:p>
          <a:p>
            <a:pPr marL="342900" lvl="1" indent="-342900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/>
              <a:t>Attitudes of program leaders and participants</a:t>
            </a:r>
          </a:p>
          <a:p>
            <a:pPr marL="342900" lvl="1" indent="-342900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Lack of opportunities</a:t>
            </a:r>
          </a:p>
          <a:p>
            <a:pPr marL="742950" lvl="2" indent="-342900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Limited physical accessibility </a:t>
            </a:r>
            <a:endParaRPr lang="en-US" dirty="0"/>
          </a:p>
          <a:p>
            <a:pPr marL="342900" lvl="1" indent="-342900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Lack of transportation</a:t>
            </a:r>
          </a:p>
          <a:p>
            <a:pPr marL="342900" lvl="1" indent="-342900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Limited awareness of how to adapt services/ activities</a:t>
            </a:r>
          </a:p>
          <a:p>
            <a:pPr marL="342900" lvl="1" indent="-342900">
              <a:buClr>
                <a:srgbClr val="7BB81E"/>
              </a:buClr>
              <a:buSzPct val="101000"/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6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Inclusive Opportunities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://www.lvcil.org/assets/lvcil/Pictures/ADA_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414" y="1937041"/>
            <a:ext cx="1763236" cy="17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13" y="1542650"/>
            <a:ext cx="7885340" cy="400151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Recent movements toward inclusion in recreation activities have changed programmatic focus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ADA discrimination laws ensure </a:t>
            </a:r>
            <a:r>
              <a:rPr lang="en-US" u="sng" dirty="0" smtClean="0">
                <a:solidFill>
                  <a:prstClr val="black"/>
                </a:solidFill>
              </a:rPr>
              <a:t>access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endParaRPr lang="en-US" u="sng" dirty="0" smtClean="0">
              <a:solidFill>
                <a:prstClr val="black"/>
              </a:solidFill>
            </a:endParaRPr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Need to ensure </a:t>
            </a:r>
            <a:r>
              <a:rPr lang="en-US" u="sng" dirty="0" smtClean="0">
                <a:solidFill>
                  <a:prstClr val="black"/>
                </a:solidFill>
              </a:rPr>
              <a:t>supports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u="sng" dirty="0" smtClean="0">
                <a:solidFill>
                  <a:prstClr val="black"/>
                </a:solidFill>
              </a:rPr>
              <a:t>resources</a:t>
            </a:r>
            <a:r>
              <a:rPr lang="en-US" dirty="0" smtClean="0">
                <a:solidFill>
                  <a:prstClr val="black"/>
                </a:solidFill>
              </a:rPr>
              <a:t> are available to equip CSHCN with the necessary skills</a:t>
            </a:r>
          </a:p>
          <a:p>
            <a:pPr lvl="1">
              <a:buClr>
                <a:srgbClr val="7BB81E"/>
              </a:buClr>
              <a:buSzPct val="101000"/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7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Importance of Parent Involvement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494524"/>
            <a:ext cx="8217243" cy="400151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 smtClean="0"/>
              <a:t>Parental involvement positively associated with child’s education achievement levels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Special education, gifted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All types of involvement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 smtClean="0"/>
              <a:t>All ages of children</a:t>
            </a:r>
          </a:p>
          <a:p>
            <a:pPr lvl="1">
              <a:buClr>
                <a:srgbClr val="7BB81E"/>
              </a:buClr>
              <a:buSzPct val="75000"/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Clr>
                <a:srgbClr val="7BB81E"/>
              </a:buClr>
              <a:buSzPct val="101000"/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Despite shift towards </a:t>
            </a:r>
            <a:r>
              <a:rPr lang="en-US" dirty="0" smtClean="0">
                <a:solidFill>
                  <a:prstClr val="black"/>
                </a:solidFill>
              </a:rPr>
              <a:t>inclusion in all areas of the community, </a:t>
            </a:r>
            <a:r>
              <a:rPr lang="en-US" dirty="0">
                <a:solidFill>
                  <a:prstClr val="black"/>
                </a:solidFill>
              </a:rPr>
              <a:t>effect </a:t>
            </a:r>
            <a:r>
              <a:rPr lang="en-US" dirty="0" smtClean="0">
                <a:solidFill>
                  <a:prstClr val="black"/>
                </a:solidFill>
              </a:rPr>
              <a:t>of parental involvement on </a:t>
            </a:r>
            <a:r>
              <a:rPr lang="en-US" dirty="0">
                <a:solidFill>
                  <a:prstClr val="black"/>
                </a:solidFill>
              </a:rPr>
              <a:t>physical </a:t>
            </a:r>
            <a:r>
              <a:rPr lang="en-US" dirty="0" smtClean="0">
                <a:solidFill>
                  <a:prstClr val="black"/>
                </a:solidFill>
              </a:rPr>
              <a:t>activity </a:t>
            </a:r>
            <a:r>
              <a:rPr lang="en-US" dirty="0">
                <a:solidFill>
                  <a:prstClr val="black"/>
                </a:solidFill>
              </a:rPr>
              <a:t>remains </a:t>
            </a:r>
            <a:r>
              <a:rPr lang="en-US" dirty="0" smtClean="0">
                <a:solidFill>
                  <a:prstClr val="black"/>
                </a:solidFill>
              </a:rPr>
              <a:t>unknown</a:t>
            </a:r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8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63" y="-12828"/>
            <a:ext cx="7714074" cy="90179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Study Purpose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11" y="1574734"/>
            <a:ext cx="7239751" cy="4001513"/>
          </a:xfrm>
        </p:spPr>
        <p:txBody>
          <a:bodyPr>
            <a:normAutofit/>
          </a:bodyPr>
          <a:lstStyle/>
          <a:p>
            <a:pPr>
              <a:buClr>
                <a:srgbClr val="7BB81E"/>
              </a:buClr>
            </a:pPr>
            <a:r>
              <a:rPr lang="en-US" dirty="0"/>
              <a:t>To investigate physical activity levels among children ages 6-17 </a:t>
            </a:r>
            <a:r>
              <a:rPr lang="en-US" dirty="0" smtClean="0"/>
              <a:t>by severity level of special health care need</a:t>
            </a:r>
          </a:p>
          <a:p>
            <a:pPr>
              <a:buClr>
                <a:srgbClr val="7BB81E"/>
              </a:buClr>
            </a:pPr>
            <a:r>
              <a:rPr lang="en-US" dirty="0" smtClean="0"/>
              <a:t>To explore relationship </a:t>
            </a:r>
            <a:r>
              <a:rPr lang="en-US" dirty="0"/>
              <a:t>between physical activity participation among CSHCN and </a:t>
            </a:r>
            <a:r>
              <a:rPr lang="en-US" dirty="0" smtClean="0"/>
              <a:t>levels </a:t>
            </a:r>
            <a:r>
              <a:rPr lang="en-US" dirty="0"/>
              <a:t>of parent </a:t>
            </a:r>
            <a:r>
              <a:rPr lang="en-US" dirty="0" smtClean="0"/>
              <a:t>involvement</a:t>
            </a:r>
            <a:endParaRPr lang="en-US" dirty="0"/>
          </a:p>
          <a:p>
            <a:pPr lvl="0"/>
            <a:endParaRPr lang="en-US" dirty="0"/>
          </a:p>
          <a:p>
            <a:pPr marL="457200" lvl="1" indent="0">
              <a:buClr>
                <a:srgbClr val="7BB81E"/>
              </a:buClr>
              <a:buSzPct val="101000"/>
              <a:buNone/>
            </a:pPr>
            <a:endParaRPr lang="en-US" dirty="0" smtClean="0"/>
          </a:p>
          <a:p>
            <a:pPr marL="0" indent="0">
              <a:buClr>
                <a:srgbClr val="7BB81E"/>
              </a:buClr>
              <a:buSzPct val="10100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9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0 years PowerPoint template (no head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6BECF96-1802-4185-AA1E-3EFC7BE83710}" vid="{7738FED8-242B-4116-9EC2-72C526A076E3}"/>
    </a:ext>
  </a:extLst>
</a:theme>
</file>

<file path=ppt/theme/theme10.xml><?xml version="1.0" encoding="utf-8"?>
<a:theme xmlns:a="http://schemas.openxmlformats.org/drawingml/2006/main" name="2_MLC Amelia Philli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6BECF96-1802-4185-AA1E-3EFC7BE83710}" vid="{7738FED8-242B-4116-9EC2-72C526A076E3}"/>
    </a:ext>
  </a:extLst>
</a:theme>
</file>

<file path=ppt/theme/theme1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A61C421-E3E5-4C64-998B-606EA93BFECB}" vid="{9996452A-A1C2-4346-A1A8-2D32F05D1F6B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A61C421-E3E5-4C64-998B-606EA93BFECB}" vid="{9996452A-A1C2-4346-A1A8-2D32F05D1F6B}"/>
    </a:ext>
  </a:extLst>
</a:theme>
</file>

<file path=ppt/theme/theme3.xml><?xml version="1.0" encoding="utf-8"?>
<a:theme xmlns:a="http://schemas.openxmlformats.org/drawingml/2006/main" name="MLC Amelia Philli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6BECF96-1802-4185-AA1E-3EFC7BE83710}" vid="{7738FED8-242B-4116-9EC2-72C526A076E3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A61C421-E3E5-4C64-998B-606EA93BFECB}" vid="{9996452A-A1C2-4346-A1A8-2D32F05D1F6B}"/>
    </a:ext>
  </a:extLst>
</a:theme>
</file>

<file path=ppt/theme/theme5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LC Amelia Philli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6BECF96-1802-4185-AA1E-3EFC7BE83710}" vid="{7738FED8-242B-4116-9EC2-72C526A076E3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 years PowerPoint template (no header)" id="{FA61C421-E3E5-4C64-998B-606EA93BFECB}" vid="{9996452A-A1C2-4346-A1A8-2D32F05D1F6B}"/>
    </a:ext>
  </a:extLst>
</a:theme>
</file>

<file path=ppt/theme/theme9.xml><?xml version="1.0" encoding="utf-8"?>
<a:theme xmlns:a="http://schemas.openxmlformats.org/drawingml/2006/main" name="2014 COPH Head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 years PowerPoint template (no header).thmx</Template>
  <TotalTime>1068</TotalTime>
  <Words>1012</Words>
  <Application>Microsoft Office PowerPoint</Application>
  <PresentationFormat>On-screen Show (4:3)</PresentationFormat>
  <Paragraphs>236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Arial</vt:lpstr>
      <vt:lpstr>Brush Script MT</vt:lpstr>
      <vt:lpstr>Calibri</vt:lpstr>
      <vt:lpstr>Cambria</vt:lpstr>
      <vt:lpstr>Constantia</vt:lpstr>
      <vt:lpstr>Courier New</vt:lpstr>
      <vt:lpstr>Franklin Gothic Book</vt:lpstr>
      <vt:lpstr>Rage Italic</vt:lpstr>
      <vt:lpstr>Times New Roman</vt:lpstr>
      <vt:lpstr>30 years PowerPoint template (no header)</vt:lpstr>
      <vt:lpstr>1_Custom Design</vt:lpstr>
      <vt:lpstr>MLC Amelia Phillips</vt:lpstr>
      <vt:lpstr>2_Custom Design</vt:lpstr>
      <vt:lpstr>1_Pushpin</vt:lpstr>
      <vt:lpstr>2_Pushpin</vt:lpstr>
      <vt:lpstr>1_MLC Amelia Phillips</vt:lpstr>
      <vt:lpstr>3_Custom Design</vt:lpstr>
      <vt:lpstr>2014 COPH Header</vt:lpstr>
      <vt:lpstr>2_MLC Amelia Phillips</vt:lpstr>
      <vt:lpstr>4_Custom Design</vt:lpstr>
      <vt:lpstr>Physical Activity Among Children with Special Health Care Needs</vt:lpstr>
      <vt:lpstr>Outline</vt:lpstr>
      <vt:lpstr>Public Health Significance</vt:lpstr>
      <vt:lpstr>Physical Inactivity</vt:lpstr>
      <vt:lpstr>Life Course Implications of Physical Inactivity</vt:lpstr>
      <vt:lpstr>Systems Barriers among CSHCN</vt:lpstr>
      <vt:lpstr>Inclusive Opportunities</vt:lpstr>
      <vt:lpstr>Importance of Parent Involvement</vt:lpstr>
      <vt:lpstr>Study Purpose</vt:lpstr>
      <vt:lpstr>Research Questions</vt:lpstr>
      <vt:lpstr>Methods</vt:lpstr>
      <vt:lpstr>Analytic Sample</vt:lpstr>
      <vt:lpstr>Main Outcome Variable</vt:lpstr>
      <vt:lpstr>Independent Variables</vt:lpstr>
      <vt:lpstr>Independent Variables</vt:lpstr>
      <vt:lpstr>Control Variables</vt:lpstr>
      <vt:lpstr>Analysis </vt:lpstr>
      <vt:lpstr>Results</vt:lpstr>
      <vt:lpstr>Results</vt:lpstr>
      <vt:lpstr>Discussion</vt:lpstr>
      <vt:lpstr>Discussion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Among Children with Special Health Care Needs</dc:title>
  <dc:creator>Amelia Phillips</dc:creator>
  <cp:lastModifiedBy>admin</cp:lastModifiedBy>
  <cp:revision>56</cp:revision>
  <cp:lastPrinted>2015-03-30T21:27:17Z</cp:lastPrinted>
  <dcterms:created xsi:type="dcterms:W3CDTF">2015-03-28T22:06:41Z</dcterms:created>
  <dcterms:modified xsi:type="dcterms:W3CDTF">2015-06-03T17:08:55Z</dcterms:modified>
</cp:coreProperties>
</file>